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257" r:id="rId5"/>
    <p:sldId id="512" r:id="rId6"/>
    <p:sldId id="515" r:id="rId7"/>
    <p:sldId id="516" r:id="rId8"/>
    <p:sldId id="517" r:id="rId9"/>
    <p:sldId id="518" r:id="rId10"/>
    <p:sldId id="513" r:id="rId11"/>
    <p:sldId id="261" r:id="rId12"/>
    <p:sldId id="264" r:id="rId13"/>
    <p:sldId id="262" r:id="rId14"/>
    <p:sldId id="263" r:id="rId15"/>
    <p:sldId id="514" r:id="rId16"/>
    <p:sldId id="266" r:id="rId17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tikainen Riina" initials="RA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7BC0"/>
    <a:srgbClr val="FFFFFF"/>
    <a:srgbClr val="EBF6F9"/>
    <a:srgbClr val="DCDCDC"/>
    <a:srgbClr val="D7EDF4"/>
    <a:srgbClr val="80C4D9"/>
    <a:srgbClr val="B6DDE9"/>
    <a:srgbClr val="CCE7F0"/>
    <a:srgbClr val="000000"/>
    <a:srgbClr val="7AD7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31" autoAdjust="0"/>
    <p:restoredTop sz="77660" autoAdjust="0"/>
  </p:normalViewPr>
  <p:slideViewPr>
    <p:cSldViewPr showGuides="1">
      <p:cViewPr>
        <p:scale>
          <a:sx n="87" d="100"/>
          <a:sy n="87" d="100"/>
        </p:scale>
        <p:origin x="-780" y="-5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FAC48-2721-4B96-BA02-5768D8A8C6C8}" type="datetimeFigureOut">
              <a:rPr lang="fi-FI" smtClean="0"/>
              <a:t>14.12.2018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3CE14-C27A-42FB-A7CF-16D08FB8F53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1866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i-FI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  <a:sym typeface="Wingdings" panose="05000000000000000000" pitchFamily="2" charset="2"/>
              </a:rPr>
              <a:t>Jarno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AC8229-B5CC-44AB-AB45-F2763324C7BE}" type="slidenum">
              <a:rPr lang="fi-FI" smtClean="0">
                <a:solidFill>
                  <a:prstClr val="black"/>
                </a:solidFill>
              </a:rPr>
              <a:pPr/>
              <a:t>6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28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fi-FI" dirty="0"/>
              <a:t>Jarno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AC8229-B5CC-44AB-AB45-F2763324C7BE}" type="slidenum">
              <a:rPr lang="fi-FI" smtClean="0">
                <a:solidFill>
                  <a:prstClr val="black"/>
                </a:solidFill>
              </a:rPr>
              <a:pPr/>
              <a:t>7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251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AC8229-B5CC-44AB-AB45-F2763324C7BE}" type="slidenum">
              <a:rPr lang="fi-FI" smtClean="0">
                <a:solidFill>
                  <a:prstClr val="black"/>
                </a:solidFill>
              </a:rPr>
              <a:pPr/>
              <a:t>8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766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Parempi hyödyntäminen julkisen sektorin päätöksenteossa ja juurruttaminen osaksi julkishallintoa.</a:t>
            </a:r>
          </a:p>
          <a:p>
            <a:r>
              <a:rPr lang="fi-FI" dirty="0" smtClean="0"/>
              <a:t>Tietoperustaisen päätöksenteon ja hallinnon kehittämisen tukena. </a:t>
            </a:r>
          </a:p>
          <a:p>
            <a:r>
              <a:rPr lang="fi-FI" dirty="0" smtClean="0"/>
              <a:t>Hallinnonaloittaisissa että poikkihallinnollisissa politiikkaprosesseissa.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3CE14-C27A-42FB-A7CF-16D08FB8F53C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227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i-FI" sz="1200" dirty="0" smtClean="0"/>
              <a:t>Julkisissa organisaatioissa tulisi ottaa käyttöön erityyppisiä entistä kunnianhimoisempia ja pitkäjänteisempiä ja kokeiluja. </a:t>
            </a:r>
          </a:p>
          <a:p>
            <a:pPr lvl="0"/>
            <a:endParaRPr lang="fi-FI" sz="1200" dirty="0" smtClean="0"/>
          </a:p>
          <a:p>
            <a:pPr lvl="0"/>
            <a:r>
              <a:rPr lang="fi-FI" sz="1200" dirty="0" smtClean="0"/>
              <a:t>Kokeilut tulisi nivoa paremmin innovaatiotoimintaan ja ennakointiin sekä  pitkän aikavälin kehittämistyöhön. </a:t>
            </a:r>
          </a:p>
          <a:p>
            <a:pPr lvl="0"/>
            <a:endParaRPr lang="fi-FI" sz="1200" dirty="0" smtClean="0"/>
          </a:p>
          <a:p>
            <a:pPr lvl="0"/>
            <a:r>
              <a:rPr lang="fi-FI" sz="1200" dirty="0" smtClean="0"/>
              <a:t>Kokeilulla tulisi edistää dialogia valtion keskushallinnon ja alue- ja paikallistason välillä.</a:t>
            </a:r>
          </a:p>
          <a:p>
            <a:pPr lvl="0"/>
            <a:endParaRPr lang="fi-FI" sz="1200" dirty="0" smtClean="0"/>
          </a:p>
          <a:p>
            <a:pPr lvl="0"/>
            <a:r>
              <a:rPr lang="fi-FI" sz="1200" dirty="0" smtClean="0"/>
              <a:t>Julkisen sektorin päättäjien kokeiluosaamista tulisi vahvistaa ja kytkeä kokeilutoiminnan koulutus tulisi kytkeä osaksi koulutusohjelmia. </a:t>
            </a:r>
          </a:p>
          <a:p>
            <a:pPr lvl="0"/>
            <a:endParaRPr lang="fi-FI" sz="1200" dirty="0" smtClean="0"/>
          </a:p>
          <a:p>
            <a:pPr lvl="0"/>
            <a:r>
              <a:rPr lang="fi-FI" sz="1200" dirty="0" smtClean="0"/>
              <a:t>Ymmärrystä siitä, milloin asian kehittämiseen ja ratkaisemiseen sopivat paremmin ketterät kokeilut ja milloin perinteinen suunnitelmallinen hankekehittäminen, tulisi parantaa.</a:t>
            </a:r>
          </a:p>
          <a:p>
            <a:r>
              <a:rPr lang="fi-FI" sz="1200" dirty="0" err="1" smtClean="0"/>
              <a:t>-</a:t>
            </a:r>
            <a:r>
              <a:rPr lang="fi-FI" dirty="0" err="1" smtClean="0"/>
              <a:t>Erityisesti</a:t>
            </a:r>
            <a:r>
              <a:rPr lang="fi-FI" dirty="0" smtClean="0"/>
              <a:t> monimutkaisten, ihmiskeskeisten järjestelmien kehittämisessä ja palveluiden innovoinnissa. </a:t>
            </a:r>
          </a:p>
          <a:p>
            <a:r>
              <a:rPr lang="fi-FI" dirty="0" smtClean="0"/>
              <a:t>Konkreettisena yhdessä tekemisen tapana, jolla tähdätään tarvelähtöisten ratkaisujen löytämiseen ja muutoksen johtamiseen. </a:t>
            </a:r>
          </a:p>
          <a:p>
            <a:endParaRPr lang="fi-FI" dirty="0" smtClean="0"/>
          </a:p>
          <a:p>
            <a:pPr lvl="0"/>
            <a:endParaRPr lang="fi-FI" sz="1200" dirty="0" smtClean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3CE14-C27A-42FB-A7CF-16D08FB8F53C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4119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3CE14-C27A-42FB-A7CF-16D08FB8F53C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9286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ääotsikk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/>
          <p:cNvSpPr/>
          <p:nvPr userDrawn="1"/>
        </p:nvSpPr>
        <p:spPr bwMode="hidden">
          <a:xfrm>
            <a:off x="287999" y="288000"/>
            <a:ext cx="8568000" cy="62956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76710" y="2327151"/>
            <a:ext cx="7223682" cy="1641909"/>
          </a:xfrm>
        </p:spPr>
        <p:txBody>
          <a:bodyPr anchor="b" anchorCtr="0">
            <a:noAutofit/>
          </a:bodyPr>
          <a:lstStyle>
            <a:lvl1pPr algn="l">
              <a:defRPr sz="340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76710" y="4412343"/>
            <a:ext cx="5855530" cy="143370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20" name="Kuva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6408116" y="612760"/>
            <a:ext cx="2219605" cy="297752"/>
          </a:xfrm>
          <a:prstGeom prst="rect">
            <a:avLst/>
          </a:prstGeom>
        </p:spPr>
      </p:pic>
      <p:grpSp>
        <p:nvGrpSpPr>
          <p:cNvPr id="39" name="Ryhmä 38"/>
          <p:cNvGrpSpPr/>
          <p:nvPr userDrawn="1"/>
        </p:nvGrpSpPr>
        <p:grpSpPr bwMode="ltGray">
          <a:xfrm>
            <a:off x="288000" y="288000"/>
            <a:ext cx="3738563" cy="1381125"/>
            <a:chOff x="2787650" y="1428750"/>
            <a:chExt cx="3738563" cy="1381125"/>
          </a:xfrm>
        </p:grpSpPr>
        <p:sp>
          <p:nvSpPr>
            <p:cNvPr id="8" name="Freeform 6"/>
            <p:cNvSpPr>
              <a:spLocks/>
            </p:cNvSpPr>
            <p:nvPr userDrawn="1"/>
          </p:nvSpPr>
          <p:spPr bwMode="ltGray">
            <a:xfrm>
              <a:off x="4579938" y="1990725"/>
              <a:ext cx="1392238" cy="447675"/>
            </a:xfrm>
            <a:custGeom>
              <a:avLst/>
              <a:gdLst>
                <a:gd name="T0" fmla="*/ 339 w 877"/>
                <a:gd name="T1" fmla="*/ 282 h 282"/>
                <a:gd name="T2" fmla="*/ 877 w 877"/>
                <a:gd name="T3" fmla="*/ 56 h 282"/>
                <a:gd name="T4" fmla="*/ 0 w 877"/>
                <a:gd name="T5" fmla="*/ 0 h 282"/>
                <a:gd name="T6" fmla="*/ 339 w 877"/>
                <a:gd name="T7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7" h="282">
                  <a:moveTo>
                    <a:pt x="339" y="282"/>
                  </a:moveTo>
                  <a:lnTo>
                    <a:pt x="877" y="56"/>
                  </a:lnTo>
                  <a:lnTo>
                    <a:pt x="0" y="0"/>
                  </a:lnTo>
                  <a:lnTo>
                    <a:pt x="339" y="282"/>
                  </a:lnTo>
                  <a:close/>
                </a:path>
              </a:pathLst>
            </a:custGeom>
            <a:solidFill>
              <a:srgbClr val="9CCC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4579938" y="1428750"/>
              <a:ext cx="1392238" cy="650875"/>
            </a:xfrm>
            <a:custGeom>
              <a:avLst/>
              <a:gdLst>
                <a:gd name="T0" fmla="*/ 207 w 877"/>
                <a:gd name="T1" fmla="*/ 0 h 410"/>
                <a:gd name="T2" fmla="*/ 0 w 877"/>
                <a:gd name="T3" fmla="*/ 354 h 410"/>
                <a:gd name="T4" fmla="*/ 877 w 877"/>
                <a:gd name="T5" fmla="*/ 410 h 410"/>
                <a:gd name="T6" fmla="*/ 535 w 877"/>
                <a:gd name="T7" fmla="*/ 0 h 410"/>
                <a:gd name="T8" fmla="*/ 207 w 877"/>
                <a:gd name="T9" fmla="*/ 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7" h="410">
                  <a:moveTo>
                    <a:pt x="207" y="0"/>
                  </a:moveTo>
                  <a:lnTo>
                    <a:pt x="0" y="354"/>
                  </a:lnTo>
                  <a:lnTo>
                    <a:pt x="877" y="410"/>
                  </a:lnTo>
                  <a:lnTo>
                    <a:pt x="535" y="0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E9F3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ltGray">
            <a:xfrm>
              <a:off x="4203700" y="1428750"/>
              <a:ext cx="704850" cy="561975"/>
            </a:xfrm>
            <a:custGeom>
              <a:avLst/>
              <a:gdLst>
                <a:gd name="T0" fmla="*/ 190 w 444"/>
                <a:gd name="T1" fmla="*/ 0 h 354"/>
                <a:gd name="T2" fmla="*/ 0 w 444"/>
                <a:gd name="T3" fmla="*/ 113 h 354"/>
                <a:gd name="T4" fmla="*/ 237 w 444"/>
                <a:gd name="T5" fmla="*/ 354 h 354"/>
                <a:gd name="T6" fmla="*/ 444 w 444"/>
                <a:gd name="T7" fmla="*/ 0 h 354"/>
                <a:gd name="T8" fmla="*/ 190 w 444"/>
                <a:gd name="T9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4" h="354">
                  <a:moveTo>
                    <a:pt x="190" y="0"/>
                  </a:moveTo>
                  <a:lnTo>
                    <a:pt x="0" y="113"/>
                  </a:lnTo>
                  <a:lnTo>
                    <a:pt x="237" y="354"/>
                  </a:lnTo>
                  <a:lnTo>
                    <a:pt x="444" y="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0ABB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ltGray">
            <a:xfrm>
              <a:off x="5972175" y="1428750"/>
              <a:ext cx="554038" cy="650875"/>
            </a:xfrm>
            <a:custGeom>
              <a:avLst/>
              <a:gdLst>
                <a:gd name="T0" fmla="*/ 73 w 349"/>
                <a:gd name="T1" fmla="*/ 0 h 410"/>
                <a:gd name="T2" fmla="*/ 0 w 349"/>
                <a:gd name="T3" fmla="*/ 410 h 410"/>
                <a:gd name="T4" fmla="*/ 349 w 349"/>
                <a:gd name="T5" fmla="*/ 0 h 410"/>
                <a:gd name="T6" fmla="*/ 73 w 349"/>
                <a:gd name="T7" fmla="*/ 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9" h="410">
                  <a:moveTo>
                    <a:pt x="73" y="0"/>
                  </a:moveTo>
                  <a:lnTo>
                    <a:pt x="0" y="410"/>
                  </a:lnTo>
                  <a:lnTo>
                    <a:pt x="349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2FC5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ltGray">
            <a:xfrm>
              <a:off x="5429250" y="1428750"/>
              <a:ext cx="658813" cy="650875"/>
            </a:xfrm>
            <a:custGeom>
              <a:avLst/>
              <a:gdLst>
                <a:gd name="T0" fmla="*/ 0 w 415"/>
                <a:gd name="T1" fmla="*/ 0 h 410"/>
                <a:gd name="T2" fmla="*/ 342 w 415"/>
                <a:gd name="T3" fmla="*/ 410 h 410"/>
                <a:gd name="T4" fmla="*/ 415 w 415"/>
                <a:gd name="T5" fmla="*/ 0 h 410"/>
                <a:gd name="T6" fmla="*/ 0 w 415"/>
                <a:gd name="T7" fmla="*/ 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5" h="410">
                  <a:moveTo>
                    <a:pt x="0" y="0"/>
                  </a:moveTo>
                  <a:lnTo>
                    <a:pt x="342" y="410"/>
                  </a:lnTo>
                  <a:lnTo>
                    <a:pt x="4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CC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ltGray">
            <a:xfrm>
              <a:off x="3324225" y="1608138"/>
              <a:ext cx="879475" cy="833438"/>
            </a:xfrm>
            <a:custGeom>
              <a:avLst/>
              <a:gdLst>
                <a:gd name="T0" fmla="*/ 341 w 554"/>
                <a:gd name="T1" fmla="*/ 525 h 525"/>
                <a:gd name="T2" fmla="*/ 554 w 554"/>
                <a:gd name="T3" fmla="*/ 0 h 525"/>
                <a:gd name="T4" fmla="*/ 0 w 554"/>
                <a:gd name="T5" fmla="*/ 245 h 525"/>
                <a:gd name="T6" fmla="*/ 341 w 554"/>
                <a:gd name="T7" fmla="*/ 52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4" h="525">
                  <a:moveTo>
                    <a:pt x="341" y="525"/>
                  </a:moveTo>
                  <a:lnTo>
                    <a:pt x="554" y="0"/>
                  </a:lnTo>
                  <a:lnTo>
                    <a:pt x="0" y="245"/>
                  </a:lnTo>
                  <a:lnTo>
                    <a:pt x="341" y="525"/>
                  </a:lnTo>
                  <a:close/>
                </a:path>
              </a:pathLst>
            </a:custGeom>
            <a:solidFill>
              <a:srgbClr val="D9EB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ltGray">
            <a:xfrm>
              <a:off x="3324225" y="1428750"/>
              <a:ext cx="879475" cy="568325"/>
            </a:xfrm>
            <a:custGeom>
              <a:avLst/>
              <a:gdLst>
                <a:gd name="T0" fmla="*/ 101 w 554"/>
                <a:gd name="T1" fmla="*/ 0 h 358"/>
                <a:gd name="T2" fmla="*/ 0 w 554"/>
                <a:gd name="T3" fmla="*/ 358 h 358"/>
                <a:gd name="T4" fmla="*/ 554 w 554"/>
                <a:gd name="T5" fmla="*/ 113 h 358"/>
                <a:gd name="T6" fmla="*/ 253 w 554"/>
                <a:gd name="T7" fmla="*/ 0 h 358"/>
                <a:gd name="T8" fmla="*/ 101 w 554"/>
                <a:gd name="T9" fmla="*/ 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4" h="358">
                  <a:moveTo>
                    <a:pt x="101" y="0"/>
                  </a:moveTo>
                  <a:lnTo>
                    <a:pt x="0" y="358"/>
                  </a:lnTo>
                  <a:lnTo>
                    <a:pt x="554" y="113"/>
                  </a:lnTo>
                  <a:lnTo>
                    <a:pt x="253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9CCC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ltGray">
            <a:xfrm>
              <a:off x="2790825" y="1428750"/>
              <a:ext cx="693738" cy="568325"/>
            </a:xfrm>
            <a:custGeom>
              <a:avLst/>
              <a:gdLst>
                <a:gd name="T0" fmla="*/ 0 w 437"/>
                <a:gd name="T1" fmla="*/ 0 h 358"/>
                <a:gd name="T2" fmla="*/ 336 w 437"/>
                <a:gd name="T3" fmla="*/ 358 h 358"/>
                <a:gd name="T4" fmla="*/ 437 w 437"/>
                <a:gd name="T5" fmla="*/ 0 h 358"/>
                <a:gd name="T6" fmla="*/ 0 w 437"/>
                <a:gd name="T7" fmla="*/ 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7" h="358">
                  <a:moveTo>
                    <a:pt x="0" y="0"/>
                  </a:moveTo>
                  <a:lnTo>
                    <a:pt x="336" y="358"/>
                  </a:lnTo>
                  <a:lnTo>
                    <a:pt x="43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E0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ltGray">
            <a:xfrm>
              <a:off x="2787650" y="1997075"/>
              <a:ext cx="566738" cy="812800"/>
            </a:xfrm>
            <a:custGeom>
              <a:avLst/>
              <a:gdLst>
                <a:gd name="T0" fmla="*/ 0 w 357"/>
                <a:gd name="T1" fmla="*/ 512 h 512"/>
                <a:gd name="T2" fmla="*/ 338 w 357"/>
                <a:gd name="T3" fmla="*/ 0 h 512"/>
                <a:gd name="T4" fmla="*/ 357 w 357"/>
                <a:gd name="T5" fmla="*/ 355 h 512"/>
                <a:gd name="T6" fmla="*/ 0 w 357"/>
                <a:gd name="T7" fmla="*/ 51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7" h="512">
                  <a:moveTo>
                    <a:pt x="0" y="512"/>
                  </a:moveTo>
                  <a:lnTo>
                    <a:pt x="338" y="0"/>
                  </a:lnTo>
                  <a:lnTo>
                    <a:pt x="357" y="355"/>
                  </a:lnTo>
                  <a:lnTo>
                    <a:pt x="0" y="512"/>
                  </a:lnTo>
                  <a:close/>
                </a:path>
              </a:pathLst>
            </a:custGeom>
            <a:solidFill>
              <a:srgbClr val="C5E0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ltGray">
            <a:xfrm>
              <a:off x="3324225" y="1997075"/>
              <a:ext cx="541338" cy="563563"/>
            </a:xfrm>
            <a:custGeom>
              <a:avLst/>
              <a:gdLst>
                <a:gd name="T0" fmla="*/ 341 w 341"/>
                <a:gd name="T1" fmla="*/ 280 h 355"/>
                <a:gd name="T2" fmla="*/ 0 w 341"/>
                <a:gd name="T3" fmla="*/ 0 h 355"/>
                <a:gd name="T4" fmla="*/ 19 w 341"/>
                <a:gd name="T5" fmla="*/ 355 h 355"/>
                <a:gd name="T6" fmla="*/ 341 w 341"/>
                <a:gd name="T7" fmla="*/ 28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1" h="355">
                  <a:moveTo>
                    <a:pt x="341" y="280"/>
                  </a:moveTo>
                  <a:lnTo>
                    <a:pt x="0" y="0"/>
                  </a:lnTo>
                  <a:lnTo>
                    <a:pt x="19" y="355"/>
                  </a:lnTo>
                  <a:lnTo>
                    <a:pt x="341" y="280"/>
                  </a:lnTo>
                  <a:close/>
                </a:path>
              </a:pathLst>
            </a:custGeom>
            <a:solidFill>
              <a:srgbClr val="006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ltGray">
            <a:xfrm>
              <a:off x="4579938" y="1989138"/>
              <a:ext cx="4763" cy="1588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3 w 3"/>
                <a:gd name="T5" fmla="*/ 1 h 1"/>
                <a:gd name="T6" fmla="*/ 3 w 3"/>
                <a:gd name="T7" fmla="*/ 1 h 1"/>
                <a:gd name="T8" fmla="*/ 3 w 3"/>
                <a:gd name="T9" fmla="*/ 1 h 1"/>
                <a:gd name="T10" fmla="*/ 3 w 3"/>
                <a:gd name="T11" fmla="*/ 1 h 1"/>
                <a:gd name="T12" fmla="*/ 1 w 3"/>
                <a:gd name="T13" fmla="*/ 1 h 1"/>
                <a:gd name="T14" fmla="*/ 1 w 3"/>
                <a:gd name="T15" fmla="*/ 0 h 1"/>
                <a:gd name="T16" fmla="*/ 0 w 3"/>
                <a:gd name="T1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89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ltGray">
            <a:xfrm>
              <a:off x="4576763" y="1989138"/>
              <a:ext cx="4763" cy="1588"/>
            </a:xfrm>
            <a:custGeom>
              <a:avLst/>
              <a:gdLst>
                <a:gd name="T0" fmla="*/ 0 w 3"/>
                <a:gd name="T1" fmla="*/ 1 h 1"/>
                <a:gd name="T2" fmla="*/ 2 w 3"/>
                <a:gd name="T3" fmla="*/ 1 h 1"/>
                <a:gd name="T4" fmla="*/ 3 w 3"/>
                <a:gd name="T5" fmla="*/ 0 h 1"/>
                <a:gd name="T6" fmla="*/ 2 w 3"/>
                <a:gd name="T7" fmla="*/ 0 h 1"/>
                <a:gd name="T8" fmla="*/ 0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lnTo>
                    <a:pt x="2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ABB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ltGray">
            <a:xfrm>
              <a:off x="3865563" y="1990725"/>
              <a:ext cx="1252538" cy="450850"/>
            </a:xfrm>
            <a:custGeom>
              <a:avLst/>
              <a:gdLst>
                <a:gd name="T0" fmla="*/ 789 w 789"/>
                <a:gd name="T1" fmla="*/ 282 h 284"/>
                <a:gd name="T2" fmla="*/ 0 w 789"/>
                <a:gd name="T3" fmla="*/ 284 h 284"/>
                <a:gd name="T4" fmla="*/ 450 w 789"/>
                <a:gd name="T5" fmla="*/ 0 h 284"/>
                <a:gd name="T6" fmla="*/ 789 w 789"/>
                <a:gd name="T7" fmla="*/ 282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9" h="284">
                  <a:moveTo>
                    <a:pt x="789" y="282"/>
                  </a:moveTo>
                  <a:lnTo>
                    <a:pt x="0" y="284"/>
                  </a:lnTo>
                  <a:lnTo>
                    <a:pt x="450" y="0"/>
                  </a:lnTo>
                  <a:lnTo>
                    <a:pt x="789" y="282"/>
                  </a:lnTo>
                  <a:close/>
                </a:path>
              </a:pathLst>
            </a:custGeom>
            <a:solidFill>
              <a:srgbClr val="4F88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Freeform 19"/>
            <p:cNvSpPr>
              <a:spLocks/>
            </p:cNvSpPr>
            <p:nvPr userDrawn="1"/>
          </p:nvSpPr>
          <p:spPr bwMode="ltGray">
            <a:xfrm>
              <a:off x="3865563" y="1608138"/>
              <a:ext cx="714375" cy="833438"/>
            </a:xfrm>
            <a:custGeom>
              <a:avLst/>
              <a:gdLst>
                <a:gd name="T0" fmla="*/ 0 w 450"/>
                <a:gd name="T1" fmla="*/ 525 h 525"/>
                <a:gd name="T2" fmla="*/ 213 w 450"/>
                <a:gd name="T3" fmla="*/ 0 h 525"/>
                <a:gd name="T4" fmla="*/ 450 w 450"/>
                <a:gd name="T5" fmla="*/ 241 h 525"/>
                <a:gd name="T6" fmla="*/ 0 w 450"/>
                <a:gd name="T7" fmla="*/ 52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0" h="525">
                  <a:moveTo>
                    <a:pt x="0" y="525"/>
                  </a:moveTo>
                  <a:lnTo>
                    <a:pt x="213" y="0"/>
                  </a:lnTo>
                  <a:lnTo>
                    <a:pt x="450" y="241"/>
                  </a:lnTo>
                  <a:lnTo>
                    <a:pt x="0" y="525"/>
                  </a:lnTo>
                  <a:close/>
                </a:path>
              </a:pathLst>
            </a:custGeom>
            <a:solidFill>
              <a:srgbClr val="9CCC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20"/>
            <p:cNvSpPr>
              <a:spLocks/>
            </p:cNvSpPr>
            <p:nvPr userDrawn="1"/>
          </p:nvSpPr>
          <p:spPr bwMode="ltGray">
            <a:xfrm>
              <a:off x="3725863" y="1428750"/>
              <a:ext cx="779463" cy="179388"/>
            </a:xfrm>
            <a:custGeom>
              <a:avLst/>
              <a:gdLst>
                <a:gd name="T0" fmla="*/ 0 w 491"/>
                <a:gd name="T1" fmla="*/ 0 h 113"/>
                <a:gd name="T2" fmla="*/ 301 w 491"/>
                <a:gd name="T3" fmla="*/ 113 h 113"/>
                <a:gd name="T4" fmla="*/ 491 w 491"/>
                <a:gd name="T5" fmla="*/ 0 h 113"/>
                <a:gd name="T6" fmla="*/ 0 w 491"/>
                <a:gd name="T7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1" h="113">
                  <a:moveTo>
                    <a:pt x="0" y="0"/>
                  </a:moveTo>
                  <a:lnTo>
                    <a:pt x="301" y="113"/>
                  </a:lnTo>
                  <a:lnTo>
                    <a:pt x="4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E0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21"/>
            <p:cNvSpPr>
              <a:spLocks/>
            </p:cNvSpPr>
            <p:nvPr userDrawn="1"/>
          </p:nvSpPr>
          <p:spPr bwMode="ltGray">
            <a:xfrm>
              <a:off x="2787650" y="1428750"/>
              <a:ext cx="536575" cy="1381125"/>
            </a:xfrm>
            <a:custGeom>
              <a:avLst/>
              <a:gdLst>
                <a:gd name="T0" fmla="*/ 0 w 338"/>
                <a:gd name="T1" fmla="*/ 870 h 870"/>
                <a:gd name="T2" fmla="*/ 338 w 338"/>
                <a:gd name="T3" fmla="*/ 358 h 870"/>
                <a:gd name="T4" fmla="*/ 2 w 338"/>
                <a:gd name="T5" fmla="*/ 0 h 870"/>
                <a:gd name="T6" fmla="*/ 0 w 338"/>
                <a:gd name="T7" fmla="*/ 0 h 870"/>
                <a:gd name="T8" fmla="*/ 0 w 338"/>
                <a:gd name="T9" fmla="*/ 87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8" h="870">
                  <a:moveTo>
                    <a:pt x="0" y="870"/>
                  </a:moveTo>
                  <a:lnTo>
                    <a:pt x="338" y="358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870"/>
                  </a:lnTo>
                  <a:close/>
                </a:path>
              </a:pathLst>
            </a:custGeom>
            <a:solidFill>
              <a:srgbClr val="0ABB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158111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5579-84B4-416B-8306-956CF815AB91}" type="datetime1">
              <a:rPr lang="fi-FI" smtClean="0"/>
              <a:t>14.12.2018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Alatunnisteteksti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3845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sivu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5"/>
          <p:cNvSpPr>
            <a:spLocks noGrp="1"/>
          </p:cNvSpPr>
          <p:nvPr>
            <p:ph type="pic" sz="quarter" idx="10" hasCustomPrompt="1"/>
          </p:nvPr>
        </p:nvSpPr>
        <p:spPr>
          <a:xfrm>
            <a:off x="288000" y="288000"/>
            <a:ext cx="8568000" cy="62964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lang="fi-FI" sz="1800" b="0" i="0" u="none" strike="noStrike" baseline="0" smtClean="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(Kopioi kuvituselementti ja tunnus tästä sivusta</a:t>
            </a:r>
            <a:br>
              <a:rPr lang="fi-FI" dirty="0"/>
            </a:br>
            <a:r>
              <a:rPr lang="fi-FI" dirty="0"/>
              <a:t>ja varmistu että ne sijoittuvat kuvan päälle)</a:t>
            </a:r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6408116" y="612760"/>
            <a:ext cx="2219605" cy="29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989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Ryhmä 56"/>
          <p:cNvGrpSpPr/>
          <p:nvPr userDrawn="1"/>
        </p:nvGrpSpPr>
        <p:grpSpPr>
          <a:xfrm>
            <a:off x="290513" y="4064000"/>
            <a:ext cx="8566151" cy="2492376"/>
            <a:chOff x="290513" y="4064000"/>
            <a:chExt cx="8566151" cy="2492376"/>
          </a:xfrm>
        </p:grpSpPr>
        <p:sp>
          <p:nvSpPr>
            <p:cNvPr id="47" name="Freeform 20"/>
            <p:cNvSpPr>
              <a:spLocks/>
            </p:cNvSpPr>
            <p:nvPr userDrawn="1"/>
          </p:nvSpPr>
          <p:spPr bwMode="auto">
            <a:xfrm>
              <a:off x="4810126" y="6096000"/>
              <a:ext cx="1703388" cy="460375"/>
            </a:xfrm>
            <a:custGeom>
              <a:avLst/>
              <a:gdLst>
                <a:gd name="T0" fmla="*/ 1073 w 1073"/>
                <a:gd name="T1" fmla="*/ 290 h 290"/>
                <a:gd name="T2" fmla="*/ 952 w 1073"/>
                <a:gd name="T3" fmla="*/ 0 h 290"/>
                <a:gd name="T4" fmla="*/ 0 w 1073"/>
                <a:gd name="T5" fmla="*/ 235 h 290"/>
                <a:gd name="T6" fmla="*/ 132 w 1073"/>
                <a:gd name="T7" fmla="*/ 290 h 290"/>
                <a:gd name="T8" fmla="*/ 1073 w 1073"/>
                <a:gd name="T9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3" h="290">
                  <a:moveTo>
                    <a:pt x="1073" y="290"/>
                  </a:moveTo>
                  <a:lnTo>
                    <a:pt x="952" y="0"/>
                  </a:lnTo>
                  <a:lnTo>
                    <a:pt x="0" y="235"/>
                  </a:lnTo>
                  <a:lnTo>
                    <a:pt x="132" y="290"/>
                  </a:lnTo>
                  <a:lnTo>
                    <a:pt x="1073" y="290"/>
                  </a:lnTo>
                  <a:close/>
                </a:path>
              </a:pathLst>
            </a:custGeom>
            <a:solidFill>
              <a:srgbClr val="C5E0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8" name="Freeform 21"/>
            <p:cNvSpPr>
              <a:spLocks/>
            </p:cNvSpPr>
            <p:nvPr userDrawn="1"/>
          </p:nvSpPr>
          <p:spPr bwMode="auto">
            <a:xfrm>
              <a:off x="7308851" y="5691188"/>
              <a:ext cx="725488" cy="865188"/>
            </a:xfrm>
            <a:custGeom>
              <a:avLst/>
              <a:gdLst>
                <a:gd name="T0" fmla="*/ 344 w 457"/>
                <a:gd name="T1" fmla="*/ 0 h 545"/>
                <a:gd name="T2" fmla="*/ 0 w 457"/>
                <a:gd name="T3" fmla="*/ 545 h 545"/>
                <a:gd name="T4" fmla="*/ 457 w 457"/>
                <a:gd name="T5" fmla="*/ 545 h 545"/>
                <a:gd name="T6" fmla="*/ 344 w 457"/>
                <a:gd name="T7" fmla="*/ 0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" h="545">
                  <a:moveTo>
                    <a:pt x="344" y="0"/>
                  </a:moveTo>
                  <a:lnTo>
                    <a:pt x="0" y="545"/>
                  </a:lnTo>
                  <a:lnTo>
                    <a:pt x="457" y="545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9CCC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9" name="Freeform 22"/>
            <p:cNvSpPr>
              <a:spLocks/>
            </p:cNvSpPr>
            <p:nvPr userDrawn="1"/>
          </p:nvSpPr>
          <p:spPr bwMode="auto">
            <a:xfrm>
              <a:off x="7854951" y="5691188"/>
              <a:ext cx="1001713" cy="865188"/>
            </a:xfrm>
            <a:custGeom>
              <a:avLst/>
              <a:gdLst>
                <a:gd name="T0" fmla="*/ 631 w 631"/>
                <a:gd name="T1" fmla="*/ 313 h 545"/>
                <a:gd name="T2" fmla="*/ 0 w 631"/>
                <a:gd name="T3" fmla="*/ 0 h 545"/>
                <a:gd name="T4" fmla="*/ 111 w 631"/>
                <a:gd name="T5" fmla="*/ 545 h 545"/>
                <a:gd name="T6" fmla="*/ 631 w 631"/>
                <a:gd name="T7" fmla="*/ 545 h 545"/>
                <a:gd name="T8" fmla="*/ 631 w 631"/>
                <a:gd name="T9" fmla="*/ 313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1" h="545">
                  <a:moveTo>
                    <a:pt x="631" y="313"/>
                  </a:moveTo>
                  <a:lnTo>
                    <a:pt x="0" y="0"/>
                  </a:lnTo>
                  <a:lnTo>
                    <a:pt x="111" y="545"/>
                  </a:lnTo>
                  <a:lnTo>
                    <a:pt x="631" y="545"/>
                  </a:lnTo>
                  <a:lnTo>
                    <a:pt x="631" y="313"/>
                  </a:lnTo>
                  <a:close/>
                </a:path>
              </a:pathLst>
            </a:custGeom>
            <a:solidFill>
              <a:srgbClr val="589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0" name="Freeform 23"/>
            <p:cNvSpPr>
              <a:spLocks/>
            </p:cNvSpPr>
            <p:nvPr userDrawn="1"/>
          </p:nvSpPr>
          <p:spPr bwMode="auto">
            <a:xfrm>
              <a:off x="7854951" y="4064000"/>
              <a:ext cx="1001713" cy="1627188"/>
            </a:xfrm>
            <a:custGeom>
              <a:avLst/>
              <a:gdLst>
                <a:gd name="T0" fmla="*/ 631 w 631"/>
                <a:gd name="T1" fmla="*/ 0 h 1025"/>
                <a:gd name="T2" fmla="*/ 0 w 631"/>
                <a:gd name="T3" fmla="*/ 1025 h 1025"/>
                <a:gd name="T4" fmla="*/ 631 w 631"/>
                <a:gd name="T5" fmla="*/ 910 h 1025"/>
                <a:gd name="T6" fmla="*/ 631 w 631"/>
                <a:gd name="T7" fmla="*/ 0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1" h="1025">
                  <a:moveTo>
                    <a:pt x="631" y="0"/>
                  </a:moveTo>
                  <a:lnTo>
                    <a:pt x="0" y="1025"/>
                  </a:lnTo>
                  <a:lnTo>
                    <a:pt x="631" y="910"/>
                  </a:lnTo>
                  <a:lnTo>
                    <a:pt x="631" y="0"/>
                  </a:lnTo>
                  <a:close/>
                </a:path>
              </a:pathLst>
            </a:custGeom>
            <a:solidFill>
              <a:srgbClr val="D9EB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1" name="Freeform 24"/>
            <p:cNvSpPr>
              <a:spLocks/>
            </p:cNvSpPr>
            <p:nvPr userDrawn="1"/>
          </p:nvSpPr>
          <p:spPr bwMode="auto">
            <a:xfrm>
              <a:off x="7854951" y="5508625"/>
              <a:ext cx="1001713" cy="682625"/>
            </a:xfrm>
            <a:custGeom>
              <a:avLst/>
              <a:gdLst>
                <a:gd name="T0" fmla="*/ 631 w 631"/>
                <a:gd name="T1" fmla="*/ 0 h 430"/>
                <a:gd name="T2" fmla="*/ 0 w 631"/>
                <a:gd name="T3" fmla="*/ 115 h 430"/>
                <a:gd name="T4" fmla="*/ 631 w 631"/>
                <a:gd name="T5" fmla="*/ 430 h 430"/>
                <a:gd name="T6" fmla="*/ 631 w 631"/>
                <a:gd name="T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1" h="430">
                  <a:moveTo>
                    <a:pt x="631" y="0"/>
                  </a:moveTo>
                  <a:lnTo>
                    <a:pt x="0" y="115"/>
                  </a:lnTo>
                  <a:lnTo>
                    <a:pt x="631" y="430"/>
                  </a:lnTo>
                  <a:lnTo>
                    <a:pt x="631" y="0"/>
                  </a:lnTo>
                  <a:close/>
                </a:path>
              </a:pathLst>
            </a:custGeom>
            <a:solidFill>
              <a:srgbClr val="9CCC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2" name="Freeform 25"/>
            <p:cNvSpPr>
              <a:spLocks/>
            </p:cNvSpPr>
            <p:nvPr userDrawn="1"/>
          </p:nvSpPr>
          <p:spPr bwMode="auto">
            <a:xfrm>
              <a:off x="1503363" y="5327650"/>
              <a:ext cx="1219200" cy="1228725"/>
            </a:xfrm>
            <a:custGeom>
              <a:avLst/>
              <a:gdLst>
                <a:gd name="T0" fmla="*/ 357 w 768"/>
                <a:gd name="T1" fmla="*/ 0 h 774"/>
                <a:gd name="T2" fmla="*/ 0 w 768"/>
                <a:gd name="T3" fmla="*/ 774 h 774"/>
                <a:gd name="T4" fmla="*/ 768 w 768"/>
                <a:gd name="T5" fmla="*/ 774 h 774"/>
                <a:gd name="T6" fmla="*/ 357 w 768"/>
                <a:gd name="T7" fmla="*/ 0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8" h="774">
                  <a:moveTo>
                    <a:pt x="357" y="0"/>
                  </a:moveTo>
                  <a:lnTo>
                    <a:pt x="0" y="774"/>
                  </a:lnTo>
                  <a:lnTo>
                    <a:pt x="768" y="774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006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3" name="Freeform 26"/>
            <p:cNvSpPr>
              <a:spLocks/>
            </p:cNvSpPr>
            <p:nvPr userDrawn="1"/>
          </p:nvSpPr>
          <p:spPr bwMode="auto">
            <a:xfrm>
              <a:off x="290513" y="5327650"/>
              <a:ext cx="1779588" cy="1228725"/>
            </a:xfrm>
            <a:custGeom>
              <a:avLst/>
              <a:gdLst>
                <a:gd name="T0" fmla="*/ 0 w 1121"/>
                <a:gd name="T1" fmla="*/ 774 h 774"/>
                <a:gd name="T2" fmla="*/ 768 w 1121"/>
                <a:gd name="T3" fmla="*/ 774 h 774"/>
                <a:gd name="T4" fmla="*/ 1121 w 1121"/>
                <a:gd name="T5" fmla="*/ 0 h 774"/>
                <a:gd name="T6" fmla="*/ 0 w 1121"/>
                <a:gd name="T7" fmla="*/ 548 h 774"/>
                <a:gd name="T8" fmla="*/ 0 w 1121"/>
                <a:gd name="T9" fmla="*/ 774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1" h="774">
                  <a:moveTo>
                    <a:pt x="0" y="774"/>
                  </a:moveTo>
                  <a:lnTo>
                    <a:pt x="768" y="774"/>
                  </a:lnTo>
                  <a:lnTo>
                    <a:pt x="1121" y="0"/>
                  </a:lnTo>
                  <a:lnTo>
                    <a:pt x="0" y="548"/>
                  </a:lnTo>
                  <a:lnTo>
                    <a:pt x="0" y="774"/>
                  </a:lnTo>
                  <a:close/>
                </a:path>
              </a:pathLst>
            </a:custGeom>
            <a:solidFill>
              <a:srgbClr val="4F88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4" name="Freeform 27"/>
            <p:cNvSpPr>
              <a:spLocks/>
            </p:cNvSpPr>
            <p:nvPr userDrawn="1"/>
          </p:nvSpPr>
          <p:spPr bwMode="auto">
            <a:xfrm>
              <a:off x="2070101" y="5327650"/>
              <a:ext cx="2740025" cy="1228725"/>
            </a:xfrm>
            <a:custGeom>
              <a:avLst/>
              <a:gdLst>
                <a:gd name="T0" fmla="*/ 409 w 1726"/>
                <a:gd name="T1" fmla="*/ 774 h 774"/>
                <a:gd name="T2" fmla="*/ 1628 w 1726"/>
                <a:gd name="T3" fmla="*/ 774 h 774"/>
                <a:gd name="T4" fmla="*/ 1726 w 1726"/>
                <a:gd name="T5" fmla="*/ 719 h 774"/>
                <a:gd name="T6" fmla="*/ 0 w 1726"/>
                <a:gd name="T7" fmla="*/ 0 h 774"/>
                <a:gd name="T8" fmla="*/ 409 w 1726"/>
                <a:gd name="T9" fmla="*/ 774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6" h="774">
                  <a:moveTo>
                    <a:pt x="409" y="774"/>
                  </a:moveTo>
                  <a:lnTo>
                    <a:pt x="1628" y="774"/>
                  </a:lnTo>
                  <a:lnTo>
                    <a:pt x="1726" y="719"/>
                  </a:lnTo>
                  <a:lnTo>
                    <a:pt x="0" y="0"/>
                  </a:lnTo>
                  <a:lnTo>
                    <a:pt x="409" y="774"/>
                  </a:lnTo>
                  <a:close/>
                </a:path>
              </a:pathLst>
            </a:custGeom>
            <a:solidFill>
              <a:srgbClr val="9CCC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5" name="Freeform 28"/>
            <p:cNvSpPr>
              <a:spLocks/>
            </p:cNvSpPr>
            <p:nvPr userDrawn="1"/>
          </p:nvSpPr>
          <p:spPr bwMode="auto">
            <a:xfrm>
              <a:off x="4654551" y="6469063"/>
              <a:ext cx="365125" cy="87313"/>
            </a:xfrm>
            <a:custGeom>
              <a:avLst/>
              <a:gdLst>
                <a:gd name="T0" fmla="*/ 98 w 230"/>
                <a:gd name="T1" fmla="*/ 0 h 55"/>
                <a:gd name="T2" fmla="*/ 0 w 230"/>
                <a:gd name="T3" fmla="*/ 55 h 55"/>
                <a:gd name="T4" fmla="*/ 230 w 230"/>
                <a:gd name="T5" fmla="*/ 55 h 55"/>
                <a:gd name="T6" fmla="*/ 98 w 230"/>
                <a:gd name="T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0" h="55">
                  <a:moveTo>
                    <a:pt x="98" y="0"/>
                  </a:moveTo>
                  <a:lnTo>
                    <a:pt x="0" y="55"/>
                  </a:lnTo>
                  <a:lnTo>
                    <a:pt x="230" y="55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D9EB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6" name="Freeform 29"/>
            <p:cNvSpPr>
              <a:spLocks/>
            </p:cNvSpPr>
            <p:nvPr userDrawn="1"/>
          </p:nvSpPr>
          <p:spPr bwMode="auto">
            <a:xfrm>
              <a:off x="6321426" y="5691188"/>
              <a:ext cx="1533525" cy="865188"/>
            </a:xfrm>
            <a:custGeom>
              <a:avLst/>
              <a:gdLst>
                <a:gd name="T0" fmla="*/ 119 w 966"/>
                <a:gd name="T1" fmla="*/ 545 h 545"/>
                <a:gd name="T2" fmla="*/ 624 w 966"/>
                <a:gd name="T3" fmla="*/ 545 h 545"/>
                <a:gd name="T4" fmla="*/ 966 w 966"/>
                <a:gd name="T5" fmla="*/ 0 h 545"/>
                <a:gd name="T6" fmla="*/ 0 w 966"/>
                <a:gd name="T7" fmla="*/ 255 h 545"/>
                <a:gd name="T8" fmla="*/ 119 w 966"/>
                <a:gd name="T9" fmla="*/ 545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6" h="545">
                  <a:moveTo>
                    <a:pt x="119" y="545"/>
                  </a:moveTo>
                  <a:lnTo>
                    <a:pt x="624" y="545"/>
                  </a:lnTo>
                  <a:lnTo>
                    <a:pt x="966" y="0"/>
                  </a:lnTo>
                  <a:lnTo>
                    <a:pt x="0" y="255"/>
                  </a:lnTo>
                  <a:lnTo>
                    <a:pt x="119" y="545"/>
                  </a:lnTo>
                  <a:close/>
                </a:path>
              </a:pathLst>
            </a:custGeom>
            <a:solidFill>
              <a:srgbClr val="4F88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907142" y="3140969"/>
            <a:ext cx="7337265" cy="79208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Tekstiruutu 4"/>
          <p:cNvSpPr txBox="1"/>
          <p:nvPr userDrawn="1"/>
        </p:nvSpPr>
        <p:spPr>
          <a:xfrm>
            <a:off x="894227" y="2348880"/>
            <a:ext cx="324036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400" dirty="0">
                <a:solidFill>
                  <a:schemeClr val="tx2"/>
                </a:solidFill>
              </a:rPr>
              <a:t>Kiitos!</a:t>
            </a:r>
          </a:p>
        </p:txBody>
      </p:sp>
      <p:pic>
        <p:nvPicPr>
          <p:cNvPr id="20" name="Kuva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116" y="612000"/>
            <a:ext cx="2219605" cy="299273"/>
          </a:xfrm>
          <a:prstGeom prst="rect">
            <a:avLst/>
          </a:prstGeom>
        </p:spPr>
      </p:pic>
      <p:sp>
        <p:nvSpPr>
          <p:cNvPr id="7" name="Kuvan paikkamerkki 6"/>
          <p:cNvSpPr>
            <a:spLocks noGrp="1"/>
          </p:cNvSpPr>
          <p:nvPr>
            <p:ph type="pic" sz="quarter" idx="10" hasCustomPrompt="1"/>
          </p:nvPr>
        </p:nvSpPr>
        <p:spPr>
          <a:xfrm>
            <a:off x="971550" y="4221163"/>
            <a:ext cx="6696075" cy="936625"/>
          </a:xfrm>
          <a:noFill/>
          <a:ln w="34925">
            <a:noFill/>
            <a:prstDash val="sysDash"/>
          </a:ln>
        </p:spPr>
        <p:txBody>
          <a:bodyPr anchor="ctr" anchorCtr="0"/>
          <a:lstStyle>
            <a:lvl1pPr marL="0" indent="0" algn="ctr">
              <a:buNone/>
              <a:defRPr lang="fi-FI" sz="1800" b="0" i="0" u="none" strike="noStrike" baseline="0" smtClean="0"/>
            </a:lvl1pPr>
          </a:lstStyle>
          <a:p>
            <a:r>
              <a:rPr lang="fi-FI" sz="1800" b="0" i="0" u="none" strike="noStrike" baseline="0" dirty="0">
                <a:solidFill>
                  <a:srgbClr val="000000"/>
                </a:solidFill>
                <a:latin typeface="+mn-lt"/>
              </a:rPr>
              <a:t>Tälle alueelle sijoitetaan kaikki mahdollisten toimijoiden logot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20437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sus:Otsikko,2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152525" y="697565"/>
            <a:ext cx="6838950" cy="1042451"/>
          </a:xfrm>
        </p:spPr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4496845" y="1748367"/>
            <a:ext cx="3494631" cy="474133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1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152180" y="1748367"/>
            <a:ext cx="3206878" cy="474133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2811679659"/>
      </p:ext>
    </p:extLst>
  </p:cSld>
  <p:clrMapOvr>
    <a:masterClrMapping/>
  </p:clrMapOvr>
  <p:transition>
    <p:fade/>
  </p:transition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ääotsikk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76710" y="2327151"/>
            <a:ext cx="7223682" cy="1641909"/>
          </a:xfrm>
        </p:spPr>
        <p:txBody>
          <a:bodyPr anchor="b" anchorCtr="0">
            <a:noAutofit/>
          </a:bodyPr>
          <a:lstStyle>
            <a:lvl1pPr algn="l">
              <a:defRPr sz="34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76710" y="4412343"/>
            <a:ext cx="5855530" cy="143370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20" name="Kuva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116" y="612760"/>
            <a:ext cx="2219605" cy="297752"/>
          </a:xfrm>
          <a:prstGeom prst="rect">
            <a:avLst/>
          </a:prstGeom>
        </p:spPr>
      </p:pic>
      <p:grpSp>
        <p:nvGrpSpPr>
          <p:cNvPr id="39" name="Ryhmä 38"/>
          <p:cNvGrpSpPr/>
          <p:nvPr userDrawn="1"/>
        </p:nvGrpSpPr>
        <p:grpSpPr bwMode="ltGray">
          <a:xfrm>
            <a:off x="288000" y="288000"/>
            <a:ext cx="3738563" cy="1381125"/>
            <a:chOff x="2787650" y="1428750"/>
            <a:chExt cx="3738563" cy="1381125"/>
          </a:xfrm>
        </p:grpSpPr>
        <p:sp>
          <p:nvSpPr>
            <p:cNvPr id="8" name="Freeform 6"/>
            <p:cNvSpPr>
              <a:spLocks/>
            </p:cNvSpPr>
            <p:nvPr userDrawn="1"/>
          </p:nvSpPr>
          <p:spPr bwMode="ltGray">
            <a:xfrm>
              <a:off x="4579938" y="1990725"/>
              <a:ext cx="1392238" cy="447675"/>
            </a:xfrm>
            <a:custGeom>
              <a:avLst/>
              <a:gdLst>
                <a:gd name="T0" fmla="*/ 339 w 877"/>
                <a:gd name="T1" fmla="*/ 282 h 282"/>
                <a:gd name="T2" fmla="*/ 877 w 877"/>
                <a:gd name="T3" fmla="*/ 56 h 282"/>
                <a:gd name="T4" fmla="*/ 0 w 877"/>
                <a:gd name="T5" fmla="*/ 0 h 282"/>
                <a:gd name="T6" fmla="*/ 339 w 877"/>
                <a:gd name="T7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7" h="282">
                  <a:moveTo>
                    <a:pt x="339" y="282"/>
                  </a:moveTo>
                  <a:lnTo>
                    <a:pt x="877" y="56"/>
                  </a:lnTo>
                  <a:lnTo>
                    <a:pt x="0" y="0"/>
                  </a:lnTo>
                  <a:lnTo>
                    <a:pt x="339" y="282"/>
                  </a:lnTo>
                  <a:close/>
                </a:path>
              </a:pathLst>
            </a:custGeom>
            <a:solidFill>
              <a:srgbClr val="9CCC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4579938" y="1428750"/>
              <a:ext cx="1392238" cy="650875"/>
            </a:xfrm>
            <a:custGeom>
              <a:avLst/>
              <a:gdLst>
                <a:gd name="T0" fmla="*/ 207 w 877"/>
                <a:gd name="T1" fmla="*/ 0 h 410"/>
                <a:gd name="T2" fmla="*/ 0 w 877"/>
                <a:gd name="T3" fmla="*/ 354 h 410"/>
                <a:gd name="T4" fmla="*/ 877 w 877"/>
                <a:gd name="T5" fmla="*/ 410 h 410"/>
                <a:gd name="T6" fmla="*/ 535 w 877"/>
                <a:gd name="T7" fmla="*/ 0 h 410"/>
                <a:gd name="T8" fmla="*/ 207 w 877"/>
                <a:gd name="T9" fmla="*/ 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7" h="410">
                  <a:moveTo>
                    <a:pt x="207" y="0"/>
                  </a:moveTo>
                  <a:lnTo>
                    <a:pt x="0" y="354"/>
                  </a:lnTo>
                  <a:lnTo>
                    <a:pt x="877" y="410"/>
                  </a:lnTo>
                  <a:lnTo>
                    <a:pt x="535" y="0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E9F3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ltGray">
            <a:xfrm>
              <a:off x="4203700" y="1428750"/>
              <a:ext cx="704850" cy="561975"/>
            </a:xfrm>
            <a:custGeom>
              <a:avLst/>
              <a:gdLst>
                <a:gd name="T0" fmla="*/ 190 w 444"/>
                <a:gd name="T1" fmla="*/ 0 h 354"/>
                <a:gd name="T2" fmla="*/ 0 w 444"/>
                <a:gd name="T3" fmla="*/ 113 h 354"/>
                <a:gd name="T4" fmla="*/ 237 w 444"/>
                <a:gd name="T5" fmla="*/ 354 h 354"/>
                <a:gd name="T6" fmla="*/ 444 w 444"/>
                <a:gd name="T7" fmla="*/ 0 h 354"/>
                <a:gd name="T8" fmla="*/ 190 w 444"/>
                <a:gd name="T9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4" h="354">
                  <a:moveTo>
                    <a:pt x="190" y="0"/>
                  </a:moveTo>
                  <a:lnTo>
                    <a:pt x="0" y="113"/>
                  </a:lnTo>
                  <a:lnTo>
                    <a:pt x="237" y="354"/>
                  </a:lnTo>
                  <a:lnTo>
                    <a:pt x="444" y="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0ABB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ltGray">
            <a:xfrm>
              <a:off x="5972175" y="1428750"/>
              <a:ext cx="554038" cy="650875"/>
            </a:xfrm>
            <a:custGeom>
              <a:avLst/>
              <a:gdLst>
                <a:gd name="T0" fmla="*/ 73 w 349"/>
                <a:gd name="T1" fmla="*/ 0 h 410"/>
                <a:gd name="T2" fmla="*/ 0 w 349"/>
                <a:gd name="T3" fmla="*/ 410 h 410"/>
                <a:gd name="T4" fmla="*/ 349 w 349"/>
                <a:gd name="T5" fmla="*/ 0 h 410"/>
                <a:gd name="T6" fmla="*/ 73 w 349"/>
                <a:gd name="T7" fmla="*/ 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9" h="410">
                  <a:moveTo>
                    <a:pt x="73" y="0"/>
                  </a:moveTo>
                  <a:lnTo>
                    <a:pt x="0" y="410"/>
                  </a:lnTo>
                  <a:lnTo>
                    <a:pt x="349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2FC5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ltGray">
            <a:xfrm>
              <a:off x="5429250" y="1428750"/>
              <a:ext cx="658813" cy="650875"/>
            </a:xfrm>
            <a:custGeom>
              <a:avLst/>
              <a:gdLst>
                <a:gd name="T0" fmla="*/ 0 w 415"/>
                <a:gd name="T1" fmla="*/ 0 h 410"/>
                <a:gd name="T2" fmla="*/ 342 w 415"/>
                <a:gd name="T3" fmla="*/ 410 h 410"/>
                <a:gd name="T4" fmla="*/ 415 w 415"/>
                <a:gd name="T5" fmla="*/ 0 h 410"/>
                <a:gd name="T6" fmla="*/ 0 w 415"/>
                <a:gd name="T7" fmla="*/ 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5" h="410">
                  <a:moveTo>
                    <a:pt x="0" y="0"/>
                  </a:moveTo>
                  <a:lnTo>
                    <a:pt x="342" y="410"/>
                  </a:lnTo>
                  <a:lnTo>
                    <a:pt x="4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CC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ltGray">
            <a:xfrm>
              <a:off x="3324225" y="1608138"/>
              <a:ext cx="879475" cy="833438"/>
            </a:xfrm>
            <a:custGeom>
              <a:avLst/>
              <a:gdLst>
                <a:gd name="T0" fmla="*/ 341 w 554"/>
                <a:gd name="T1" fmla="*/ 525 h 525"/>
                <a:gd name="T2" fmla="*/ 554 w 554"/>
                <a:gd name="T3" fmla="*/ 0 h 525"/>
                <a:gd name="T4" fmla="*/ 0 w 554"/>
                <a:gd name="T5" fmla="*/ 245 h 525"/>
                <a:gd name="T6" fmla="*/ 341 w 554"/>
                <a:gd name="T7" fmla="*/ 52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4" h="525">
                  <a:moveTo>
                    <a:pt x="341" y="525"/>
                  </a:moveTo>
                  <a:lnTo>
                    <a:pt x="554" y="0"/>
                  </a:lnTo>
                  <a:lnTo>
                    <a:pt x="0" y="245"/>
                  </a:lnTo>
                  <a:lnTo>
                    <a:pt x="341" y="525"/>
                  </a:lnTo>
                  <a:close/>
                </a:path>
              </a:pathLst>
            </a:custGeom>
            <a:solidFill>
              <a:srgbClr val="D9EB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ltGray">
            <a:xfrm>
              <a:off x="3324225" y="1428750"/>
              <a:ext cx="879475" cy="568325"/>
            </a:xfrm>
            <a:custGeom>
              <a:avLst/>
              <a:gdLst>
                <a:gd name="T0" fmla="*/ 101 w 554"/>
                <a:gd name="T1" fmla="*/ 0 h 358"/>
                <a:gd name="T2" fmla="*/ 0 w 554"/>
                <a:gd name="T3" fmla="*/ 358 h 358"/>
                <a:gd name="T4" fmla="*/ 554 w 554"/>
                <a:gd name="T5" fmla="*/ 113 h 358"/>
                <a:gd name="T6" fmla="*/ 253 w 554"/>
                <a:gd name="T7" fmla="*/ 0 h 358"/>
                <a:gd name="T8" fmla="*/ 101 w 554"/>
                <a:gd name="T9" fmla="*/ 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4" h="358">
                  <a:moveTo>
                    <a:pt x="101" y="0"/>
                  </a:moveTo>
                  <a:lnTo>
                    <a:pt x="0" y="358"/>
                  </a:lnTo>
                  <a:lnTo>
                    <a:pt x="554" y="113"/>
                  </a:lnTo>
                  <a:lnTo>
                    <a:pt x="253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9CCC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ltGray">
            <a:xfrm>
              <a:off x="2790825" y="1428750"/>
              <a:ext cx="693738" cy="568325"/>
            </a:xfrm>
            <a:custGeom>
              <a:avLst/>
              <a:gdLst>
                <a:gd name="T0" fmla="*/ 0 w 437"/>
                <a:gd name="T1" fmla="*/ 0 h 358"/>
                <a:gd name="T2" fmla="*/ 336 w 437"/>
                <a:gd name="T3" fmla="*/ 358 h 358"/>
                <a:gd name="T4" fmla="*/ 437 w 437"/>
                <a:gd name="T5" fmla="*/ 0 h 358"/>
                <a:gd name="T6" fmla="*/ 0 w 437"/>
                <a:gd name="T7" fmla="*/ 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7" h="358">
                  <a:moveTo>
                    <a:pt x="0" y="0"/>
                  </a:moveTo>
                  <a:lnTo>
                    <a:pt x="336" y="358"/>
                  </a:lnTo>
                  <a:lnTo>
                    <a:pt x="43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E0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ltGray">
            <a:xfrm>
              <a:off x="2787650" y="1997075"/>
              <a:ext cx="566738" cy="812800"/>
            </a:xfrm>
            <a:custGeom>
              <a:avLst/>
              <a:gdLst>
                <a:gd name="T0" fmla="*/ 0 w 357"/>
                <a:gd name="T1" fmla="*/ 512 h 512"/>
                <a:gd name="T2" fmla="*/ 338 w 357"/>
                <a:gd name="T3" fmla="*/ 0 h 512"/>
                <a:gd name="T4" fmla="*/ 357 w 357"/>
                <a:gd name="T5" fmla="*/ 355 h 512"/>
                <a:gd name="T6" fmla="*/ 0 w 357"/>
                <a:gd name="T7" fmla="*/ 51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7" h="512">
                  <a:moveTo>
                    <a:pt x="0" y="512"/>
                  </a:moveTo>
                  <a:lnTo>
                    <a:pt x="338" y="0"/>
                  </a:lnTo>
                  <a:lnTo>
                    <a:pt x="357" y="355"/>
                  </a:lnTo>
                  <a:lnTo>
                    <a:pt x="0" y="512"/>
                  </a:lnTo>
                  <a:close/>
                </a:path>
              </a:pathLst>
            </a:custGeom>
            <a:solidFill>
              <a:srgbClr val="C5E0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ltGray">
            <a:xfrm>
              <a:off x="3324225" y="1997075"/>
              <a:ext cx="541338" cy="563563"/>
            </a:xfrm>
            <a:custGeom>
              <a:avLst/>
              <a:gdLst>
                <a:gd name="T0" fmla="*/ 341 w 341"/>
                <a:gd name="T1" fmla="*/ 280 h 355"/>
                <a:gd name="T2" fmla="*/ 0 w 341"/>
                <a:gd name="T3" fmla="*/ 0 h 355"/>
                <a:gd name="T4" fmla="*/ 19 w 341"/>
                <a:gd name="T5" fmla="*/ 355 h 355"/>
                <a:gd name="T6" fmla="*/ 341 w 341"/>
                <a:gd name="T7" fmla="*/ 28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1" h="355">
                  <a:moveTo>
                    <a:pt x="341" y="280"/>
                  </a:moveTo>
                  <a:lnTo>
                    <a:pt x="0" y="0"/>
                  </a:lnTo>
                  <a:lnTo>
                    <a:pt x="19" y="355"/>
                  </a:lnTo>
                  <a:lnTo>
                    <a:pt x="341" y="280"/>
                  </a:lnTo>
                  <a:close/>
                </a:path>
              </a:pathLst>
            </a:custGeom>
            <a:solidFill>
              <a:srgbClr val="006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ltGray">
            <a:xfrm>
              <a:off x="4579938" y="1989138"/>
              <a:ext cx="4763" cy="1588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3 w 3"/>
                <a:gd name="T5" fmla="*/ 1 h 1"/>
                <a:gd name="T6" fmla="*/ 3 w 3"/>
                <a:gd name="T7" fmla="*/ 1 h 1"/>
                <a:gd name="T8" fmla="*/ 3 w 3"/>
                <a:gd name="T9" fmla="*/ 1 h 1"/>
                <a:gd name="T10" fmla="*/ 3 w 3"/>
                <a:gd name="T11" fmla="*/ 1 h 1"/>
                <a:gd name="T12" fmla="*/ 1 w 3"/>
                <a:gd name="T13" fmla="*/ 1 h 1"/>
                <a:gd name="T14" fmla="*/ 1 w 3"/>
                <a:gd name="T15" fmla="*/ 0 h 1"/>
                <a:gd name="T16" fmla="*/ 0 w 3"/>
                <a:gd name="T1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89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ltGray">
            <a:xfrm>
              <a:off x="4576763" y="1989138"/>
              <a:ext cx="4763" cy="1588"/>
            </a:xfrm>
            <a:custGeom>
              <a:avLst/>
              <a:gdLst>
                <a:gd name="T0" fmla="*/ 0 w 3"/>
                <a:gd name="T1" fmla="*/ 1 h 1"/>
                <a:gd name="T2" fmla="*/ 2 w 3"/>
                <a:gd name="T3" fmla="*/ 1 h 1"/>
                <a:gd name="T4" fmla="*/ 3 w 3"/>
                <a:gd name="T5" fmla="*/ 0 h 1"/>
                <a:gd name="T6" fmla="*/ 2 w 3"/>
                <a:gd name="T7" fmla="*/ 0 h 1"/>
                <a:gd name="T8" fmla="*/ 0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lnTo>
                    <a:pt x="2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ABB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ltGray">
            <a:xfrm>
              <a:off x="3865563" y="1990725"/>
              <a:ext cx="1252538" cy="450850"/>
            </a:xfrm>
            <a:custGeom>
              <a:avLst/>
              <a:gdLst>
                <a:gd name="T0" fmla="*/ 789 w 789"/>
                <a:gd name="T1" fmla="*/ 282 h 284"/>
                <a:gd name="T2" fmla="*/ 0 w 789"/>
                <a:gd name="T3" fmla="*/ 284 h 284"/>
                <a:gd name="T4" fmla="*/ 450 w 789"/>
                <a:gd name="T5" fmla="*/ 0 h 284"/>
                <a:gd name="T6" fmla="*/ 789 w 789"/>
                <a:gd name="T7" fmla="*/ 282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9" h="284">
                  <a:moveTo>
                    <a:pt x="789" y="282"/>
                  </a:moveTo>
                  <a:lnTo>
                    <a:pt x="0" y="284"/>
                  </a:lnTo>
                  <a:lnTo>
                    <a:pt x="450" y="0"/>
                  </a:lnTo>
                  <a:lnTo>
                    <a:pt x="789" y="282"/>
                  </a:lnTo>
                  <a:close/>
                </a:path>
              </a:pathLst>
            </a:custGeom>
            <a:solidFill>
              <a:srgbClr val="4F88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Freeform 19"/>
            <p:cNvSpPr>
              <a:spLocks/>
            </p:cNvSpPr>
            <p:nvPr userDrawn="1"/>
          </p:nvSpPr>
          <p:spPr bwMode="ltGray">
            <a:xfrm>
              <a:off x="3865563" y="1608138"/>
              <a:ext cx="714375" cy="833438"/>
            </a:xfrm>
            <a:custGeom>
              <a:avLst/>
              <a:gdLst>
                <a:gd name="T0" fmla="*/ 0 w 450"/>
                <a:gd name="T1" fmla="*/ 525 h 525"/>
                <a:gd name="T2" fmla="*/ 213 w 450"/>
                <a:gd name="T3" fmla="*/ 0 h 525"/>
                <a:gd name="T4" fmla="*/ 450 w 450"/>
                <a:gd name="T5" fmla="*/ 241 h 525"/>
                <a:gd name="T6" fmla="*/ 0 w 450"/>
                <a:gd name="T7" fmla="*/ 52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0" h="525">
                  <a:moveTo>
                    <a:pt x="0" y="525"/>
                  </a:moveTo>
                  <a:lnTo>
                    <a:pt x="213" y="0"/>
                  </a:lnTo>
                  <a:lnTo>
                    <a:pt x="450" y="241"/>
                  </a:lnTo>
                  <a:lnTo>
                    <a:pt x="0" y="525"/>
                  </a:lnTo>
                  <a:close/>
                </a:path>
              </a:pathLst>
            </a:custGeom>
            <a:solidFill>
              <a:srgbClr val="9CCC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20"/>
            <p:cNvSpPr>
              <a:spLocks/>
            </p:cNvSpPr>
            <p:nvPr userDrawn="1"/>
          </p:nvSpPr>
          <p:spPr bwMode="ltGray">
            <a:xfrm>
              <a:off x="3725863" y="1428750"/>
              <a:ext cx="779463" cy="179388"/>
            </a:xfrm>
            <a:custGeom>
              <a:avLst/>
              <a:gdLst>
                <a:gd name="T0" fmla="*/ 0 w 491"/>
                <a:gd name="T1" fmla="*/ 0 h 113"/>
                <a:gd name="T2" fmla="*/ 301 w 491"/>
                <a:gd name="T3" fmla="*/ 113 h 113"/>
                <a:gd name="T4" fmla="*/ 491 w 491"/>
                <a:gd name="T5" fmla="*/ 0 h 113"/>
                <a:gd name="T6" fmla="*/ 0 w 491"/>
                <a:gd name="T7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1" h="113">
                  <a:moveTo>
                    <a:pt x="0" y="0"/>
                  </a:moveTo>
                  <a:lnTo>
                    <a:pt x="301" y="113"/>
                  </a:lnTo>
                  <a:lnTo>
                    <a:pt x="4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E0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21"/>
            <p:cNvSpPr>
              <a:spLocks/>
            </p:cNvSpPr>
            <p:nvPr userDrawn="1"/>
          </p:nvSpPr>
          <p:spPr bwMode="ltGray">
            <a:xfrm>
              <a:off x="2787650" y="1428750"/>
              <a:ext cx="536575" cy="1381125"/>
            </a:xfrm>
            <a:custGeom>
              <a:avLst/>
              <a:gdLst>
                <a:gd name="T0" fmla="*/ 0 w 338"/>
                <a:gd name="T1" fmla="*/ 870 h 870"/>
                <a:gd name="T2" fmla="*/ 338 w 338"/>
                <a:gd name="T3" fmla="*/ 358 h 870"/>
                <a:gd name="T4" fmla="*/ 2 w 338"/>
                <a:gd name="T5" fmla="*/ 0 h 870"/>
                <a:gd name="T6" fmla="*/ 0 w 338"/>
                <a:gd name="T7" fmla="*/ 0 h 870"/>
                <a:gd name="T8" fmla="*/ 0 w 338"/>
                <a:gd name="T9" fmla="*/ 87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8" h="870">
                  <a:moveTo>
                    <a:pt x="0" y="870"/>
                  </a:moveTo>
                  <a:lnTo>
                    <a:pt x="338" y="358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870"/>
                  </a:lnTo>
                  <a:close/>
                </a:path>
              </a:pathLst>
            </a:custGeom>
            <a:solidFill>
              <a:srgbClr val="0ABB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23" name="Kuva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116" y="612000"/>
            <a:ext cx="2219605" cy="29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21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siv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/>
          <p:cNvSpPr/>
          <p:nvPr userDrawn="1"/>
        </p:nvSpPr>
        <p:spPr bwMode="hidden">
          <a:xfrm>
            <a:off x="287999" y="288000"/>
            <a:ext cx="8568000" cy="62956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24" name="Ryhmä 23"/>
          <p:cNvGrpSpPr/>
          <p:nvPr userDrawn="1"/>
        </p:nvGrpSpPr>
        <p:grpSpPr bwMode="ltGray">
          <a:xfrm>
            <a:off x="5078413" y="4583113"/>
            <a:ext cx="3778250" cy="2003426"/>
            <a:chOff x="5092700" y="4597400"/>
            <a:chExt cx="3778250" cy="2003426"/>
          </a:xfrm>
        </p:grpSpPr>
        <p:sp>
          <p:nvSpPr>
            <p:cNvPr id="25" name="Freeform 6"/>
            <p:cNvSpPr>
              <a:spLocks/>
            </p:cNvSpPr>
            <p:nvPr userDrawn="1"/>
          </p:nvSpPr>
          <p:spPr bwMode="ltGray">
            <a:xfrm>
              <a:off x="5092700" y="6235700"/>
              <a:ext cx="1641475" cy="365125"/>
            </a:xfrm>
            <a:custGeom>
              <a:avLst/>
              <a:gdLst>
                <a:gd name="T0" fmla="*/ 937 w 1034"/>
                <a:gd name="T1" fmla="*/ 0 h 230"/>
                <a:gd name="T2" fmla="*/ 0 w 1034"/>
                <a:gd name="T3" fmla="*/ 230 h 230"/>
                <a:gd name="T4" fmla="*/ 1034 w 1034"/>
                <a:gd name="T5" fmla="*/ 230 h 230"/>
                <a:gd name="T6" fmla="*/ 937 w 1034"/>
                <a:gd name="T7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4" h="230">
                  <a:moveTo>
                    <a:pt x="937" y="0"/>
                  </a:moveTo>
                  <a:lnTo>
                    <a:pt x="0" y="230"/>
                  </a:lnTo>
                  <a:lnTo>
                    <a:pt x="1034" y="230"/>
                  </a:lnTo>
                  <a:lnTo>
                    <a:pt x="937" y="0"/>
                  </a:lnTo>
                  <a:close/>
                </a:path>
              </a:pathLst>
            </a:custGeom>
            <a:solidFill>
              <a:srgbClr val="C5E0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7"/>
            <p:cNvSpPr>
              <a:spLocks/>
            </p:cNvSpPr>
            <p:nvPr userDrawn="1"/>
          </p:nvSpPr>
          <p:spPr bwMode="ltGray">
            <a:xfrm>
              <a:off x="6580188" y="5830888"/>
              <a:ext cx="1535113" cy="769938"/>
            </a:xfrm>
            <a:custGeom>
              <a:avLst/>
              <a:gdLst>
                <a:gd name="T0" fmla="*/ 97 w 967"/>
                <a:gd name="T1" fmla="*/ 485 h 485"/>
                <a:gd name="T2" fmla="*/ 658 w 967"/>
                <a:gd name="T3" fmla="*/ 485 h 485"/>
                <a:gd name="T4" fmla="*/ 967 w 967"/>
                <a:gd name="T5" fmla="*/ 0 h 485"/>
                <a:gd name="T6" fmla="*/ 0 w 967"/>
                <a:gd name="T7" fmla="*/ 255 h 485"/>
                <a:gd name="T8" fmla="*/ 97 w 967"/>
                <a:gd name="T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7" h="485">
                  <a:moveTo>
                    <a:pt x="97" y="485"/>
                  </a:moveTo>
                  <a:lnTo>
                    <a:pt x="658" y="485"/>
                  </a:lnTo>
                  <a:lnTo>
                    <a:pt x="967" y="0"/>
                  </a:lnTo>
                  <a:lnTo>
                    <a:pt x="0" y="255"/>
                  </a:lnTo>
                  <a:lnTo>
                    <a:pt x="97" y="485"/>
                  </a:lnTo>
                  <a:close/>
                </a:path>
              </a:pathLst>
            </a:custGeom>
            <a:solidFill>
              <a:srgbClr val="4F88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8"/>
            <p:cNvSpPr>
              <a:spLocks/>
            </p:cNvSpPr>
            <p:nvPr userDrawn="1"/>
          </p:nvSpPr>
          <p:spPr bwMode="ltGray">
            <a:xfrm>
              <a:off x="7624763" y="5830888"/>
              <a:ext cx="649288" cy="769938"/>
            </a:xfrm>
            <a:custGeom>
              <a:avLst/>
              <a:gdLst>
                <a:gd name="T0" fmla="*/ 309 w 409"/>
                <a:gd name="T1" fmla="*/ 0 h 485"/>
                <a:gd name="T2" fmla="*/ 0 w 409"/>
                <a:gd name="T3" fmla="*/ 485 h 485"/>
                <a:gd name="T4" fmla="*/ 409 w 409"/>
                <a:gd name="T5" fmla="*/ 485 h 485"/>
                <a:gd name="T6" fmla="*/ 309 w 409"/>
                <a:gd name="T7" fmla="*/ 0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9" h="485">
                  <a:moveTo>
                    <a:pt x="309" y="0"/>
                  </a:moveTo>
                  <a:lnTo>
                    <a:pt x="0" y="485"/>
                  </a:lnTo>
                  <a:lnTo>
                    <a:pt x="409" y="485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rgbClr val="9CCC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9"/>
            <p:cNvSpPr>
              <a:spLocks/>
            </p:cNvSpPr>
            <p:nvPr userDrawn="1"/>
          </p:nvSpPr>
          <p:spPr bwMode="ltGray">
            <a:xfrm>
              <a:off x="8115300" y="5830888"/>
              <a:ext cx="755650" cy="769938"/>
            </a:xfrm>
            <a:custGeom>
              <a:avLst/>
              <a:gdLst>
                <a:gd name="T0" fmla="*/ 476 w 476"/>
                <a:gd name="T1" fmla="*/ 238 h 485"/>
                <a:gd name="T2" fmla="*/ 0 w 476"/>
                <a:gd name="T3" fmla="*/ 0 h 485"/>
                <a:gd name="T4" fmla="*/ 100 w 476"/>
                <a:gd name="T5" fmla="*/ 485 h 485"/>
                <a:gd name="T6" fmla="*/ 476 w 476"/>
                <a:gd name="T7" fmla="*/ 485 h 485"/>
                <a:gd name="T8" fmla="*/ 476 w 476"/>
                <a:gd name="T9" fmla="*/ 238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" h="485">
                  <a:moveTo>
                    <a:pt x="476" y="238"/>
                  </a:moveTo>
                  <a:lnTo>
                    <a:pt x="0" y="0"/>
                  </a:lnTo>
                  <a:lnTo>
                    <a:pt x="100" y="485"/>
                  </a:lnTo>
                  <a:lnTo>
                    <a:pt x="476" y="485"/>
                  </a:lnTo>
                  <a:lnTo>
                    <a:pt x="476" y="238"/>
                  </a:lnTo>
                  <a:close/>
                </a:path>
              </a:pathLst>
            </a:custGeom>
            <a:solidFill>
              <a:srgbClr val="589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10"/>
            <p:cNvSpPr>
              <a:spLocks/>
            </p:cNvSpPr>
            <p:nvPr userDrawn="1"/>
          </p:nvSpPr>
          <p:spPr bwMode="ltGray">
            <a:xfrm>
              <a:off x="8115300" y="5691188"/>
              <a:ext cx="755650" cy="517525"/>
            </a:xfrm>
            <a:custGeom>
              <a:avLst/>
              <a:gdLst>
                <a:gd name="T0" fmla="*/ 476 w 476"/>
                <a:gd name="T1" fmla="*/ 0 h 326"/>
                <a:gd name="T2" fmla="*/ 0 w 476"/>
                <a:gd name="T3" fmla="*/ 88 h 326"/>
                <a:gd name="T4" fmla="*/ 476 w 476"/>
                <a:gd name="T5" fmla="*/ 326 h 326"/>
                <a:gd name="T6" fmla="*/ 476 w 476"/>
                <a:gd name="T7" fmla="*/ 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326">
                  <a:moveTo>
                    <a:pt x="476" y="0"/>
                  </a:moveTo>
                  <a:lnTo>
                    <a:pt x="0" y="88"/>
                  </a:lnTo>
                  <a:lnTo>
                    <a:pt x="476" y="326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9CCC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11"/>
            <p:cNvSpPr>
              <a:spLocks/>
            </p:cNvSpPr>
            <p:nvPr userDrawn="1"/>
          </p:nvSpPr>
          <p:spPr bwMode="ltGray">
            <a:xfrm>
              <a:off x="8115300" y="4597400"/>
              <a:ext cx="755650" cy="1233488"/>
            </a:xfrm>
            <a:custGeom>
              <a:avLst/>
              <a:gdLst>
                <a:gd name="T0" fmla="*/ 476 w 476"/>
                <a:gd name="T1" fmla="*/ 0 h 777"/>
                <a:gd name="T2" fmla="*/ 0 w 476"/>
                <a:gd name="T3" fmla="*/ 777 h 777"/>
                <a:gd name="T4" fmla="*/ 476 w 476"/>
                <a:gd name="T5" fmla="*/ 689 h 777"/>
                <a:gd name="T6" fmla="*/ 476 w 476"/>
                <a:gd name="T7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777">
                  <a:moveTo>
                    <a:pt x="476" y="0"/>
                  </a:moveTo>
                  <a:lnTo>
                    <a:pt x="0" y="777"/>
                  </a:lnTo>
                  <a:lnTo>
                    <a:pt x="476" y="689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D9EB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76709" y="2852936"/>
            <a:ext cx="7238591" cy="1116124"/>
          </a:xfrm>
        </p:spPr>
        <p:txBody>
          <a:bodyPr anchor="b" anchorCtr="0">
            <a:noAutofit/>
          </a:bodyPr>
          <a:lstStyle>
            <a:lvl1pPr algn="l">
              <a:defRPr sz="340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20" name="Kuva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6408116" y="612760"/>
            <a:ext cx="2219605" cy="29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024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siv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Ryhmä 23"/>
          <p:cNvGrpSpPr/>
          <p:nvPr userDrawn="1"/>
        </p:nvGrpSpPr>
        <p:grpSpPr bwMode="gray">
          <a:xfrm>
            <a:off x="5092700" y="4597400"/>
            <a:ext cx="3778250" cy="2003426"/>
            <a:chOff x="5092700" y="4597400"/>
            <a:chExt cx="3778250" cy="2003426"/>
          </a:xfrm>
        </p:grpSpPr>
        <p:sp>
          <p:nvSpPr>
            <p:cNvPr id="25" name="Freeform 6"/>
            <p:cNvSpPr>
              <a:spLocks/>
            </p:cNvSpPr>
            <p:nvPr userDrawn="1"/>
          </p:nvSpPr>
          <p:spPr bwMode="gray">
            <a:xfrm>
              <a:off x="5092700" y="6235700"/>
              <a:ext cx="1641475" cy="365125"/>
            </a:xfrm>
            <a:custGeom>
              <a:avLst/>
              <a:gdLst>
                <a:gd name="T0" fmla="*/ 937 w 1034"/>
                <a:gd name="T1" fmla="*/ 0 h 230"/>
                <a:gd name="T2" fmla="*/ 0 w 1034"/>
                <a:gd name="T3" fmla="*/ 230 h 230"/>
                <a:gd name="T4" fmla="*/ 1034 w 1034"/>
                <a:gd name="T5" fmla="*/ 230 h 230"/>
                <a:gd name="T6" fmla="*/ 937 w 1034"/>
                <a:gd name="T7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4" h="230">
                  <a:moveTo>
                    <a:pt x="937" y="0"/>
                  </a:moveTo>
                  <a:lnTo>
                    <a:pt x="0" y="230"/>
                  </a:lnTo>
                  <a:lnTo>
                    <a:pt x="1034" y="230"/>
                  </a:lnTo>
                  <a:lnTo>
                    <a:pt x="937" y="0"/>
                  </a:lnTo>
                  <a:close/>
                </a:path>
              </a:pathLst>
            </a:custGeom>
            <a:solidFill>
              <a:srgbClr val="C5E0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7"/>
            <p:cNvSpPr>
              <a:spLocks/>
            </p:cNvSpPr>
            <p:nvPr userDrawn="1"/>
          </p:nvSpPr>
          <p:spPr bwMode="gray">
            <a:xfrm>
              <a:off x="6580188" y="5830888"/>
              <a:ext cx="1535113" cy="769938"/>
            </a:xfrm>
            <a:custGeom>
              <a:avLst/>
              <a:gdLst>
                <a:gd name="T0" fmla="*/ 97 w 967"/>
                <a:gd name="T1" fmla="*/ 485 h 485"/>
                <a:gd name="T2" fmla="*/ 658 w 967"/>
                <a:gd name="T3" fmla="*/ 485 h 485"/>
                <a:gd name="T4" fmla="*/ 967 w 967"/>
                <a:gd name="T5" fmla="*/ 0 h 485"/>
                <a:gd name="T6" fmla="*/ 0 w 967"/>
                <a:gd name="T7" fmla="*/ 255 h 485"/>
                <a:gd name="T8" fmla="*/ 97 w 967"/>
                <a:gd name="T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7" h="485">
                  <a:moveTo>
                    <a:pt x="97" y="485"/>
                  </a:moveTo>
                  <a:lnTo>
                    <a:pt x="658" y="485"/>
                  </a:lnTo>
                  <a:lnTo>
                    <a:pt x="967" y="0"/>
                  </a:lnTo>
                  <a:lnTo>
                    <a:pt x="0" y="255"/>
                  </a:lnTo>
                  <a:lnTo>
                    <a:pt x="97" y="485"/>
                  </a:lnTo>
                  <a:close/>
                </a:path>
              </a:pathLst>
            </a:custGeom>
            <a:solidFill>
              <a:srgbClr val="4F88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8"/>
            <p:cNvSpPr>
              <a:spLocks/>
            </p:cNvSpPr>
            <p:nvPr userDrawn="1"/>
          </p:nvSpPr>
          <p:spPr bwMode="gray">
            <a:xfrm>
              <a:off x="7624763" y="5830888"/>
              <a:ext cx="649288" cy="769938"/>
            </a:xfrm>
            <a:custGeom>
              <a:avLst/>
              <a:gdLst>
                <a:gd name="T0" fmla="*/ 309 w 409"/>
                <a:gd name="T1" fmla="*/ 0 h 485"/>
                <a:gd name="T2" fmla="*/ 0 w 409"/>
                <a:gd name="T3" fmla="*/ 485 h 485"/>
                <a:gd name="T4" fmla="*/ 409 w 409"/>
                <a:gd name="T5" fmla="*/ 485 h 485"/>
                <a:gd name="T6" fmla="*/ 309 w 409"/>
                <a:gd name="T7" fmla="*/ 0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9" h="485">
                  <a:moveTo>
                    <a:pt x="309" y="0"/>
                  </a:moveTo>
                  <a:lnTo>
                    <a:pt x="0" y="485"/>
                  </a:lnTo>
                  <a:lnTo>
                    <a:pt x="409" y="485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rgbClr val="9CCC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9"/>
            <p:cNvSpPr>
              <a:spLocks/>
            </p:cNvSpPr>
            <p:nvPr userDrawn="1"/>
          </p:nvSpPr>
          <p:spPr bwMode="gray">
            <a:xfrm>
              <a:off x="8115300" y="5830888"/>
              <a:ext cx="755650" cy="769938"/>
            </a:xfrm>
            <a:custGeom>
              <a:avLst/>
              <a:gdLst>
                <a:gd name="T0" fmla="*/ 476 w 476"/>
                <a:gd name="T1" fmla="*/ 238 h 485"/>
                <a:gd name="T2" fmla="*/ 0 w 476"/>
                <a:gd name="T3" fmla="*/ 0 h 485"/>
                <a:gd name="T4" fmla="*/ 100 w 476"/>
                <a:gd name="T5" fmla="*/ 485 h 485"/>
                <a:gd name="T6" fmla="*/ 476 w 476"/>
                <a:gd name="T7" fmla="*/ 485 h 485"/>
                <a:gd name="T8" fmla="*/ 476 w 476"/>
                <a:gd name="T9" fmla="*/ 238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" h="485">
                  <a:moveTo>
                    <a:pt x="476" y="238"/>
                  </a:moveTo>
                  <a:lnTo>
                    <a:pt x="0" y="0"/>
                  </a:lnTo>
                  <a:lnTo>
                    <a:pt x="100" y="485"/>
                  </a:lnTo>
                  <a:lnTo>
                    <a:pt x="476" y="485"/>
                  </a:lnTo>
                  <a:lnTo>
                    <a:pt x="476" y="238"/>
                  </a:lnTo>
                  <a:close/>
                </a:path>
              </a:pathLst>
            </a:custGeom>
            <a:solidFill>
              <a:srgbClr val="589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10"/>
            <p:cNvSpPr>
              <a:spLocks/>
            </p:cNvSpPr>
            <p:nvPr userDrawn="1"/>
          </p:nvSpPr>
          <p:spPr bwMode="gray">
            <a:xfrm>
              <a:off x="8115300" y="5691188"/>
              <a:ext cx="755650" cy="517525"/>
            </a:xfrm>
            <a:custGeom>
              <a:avLst/>
              <a:gdLst>
                <a:gd name="T0" fmla="*/ 476 w 476"/>
                <a:gd name="T1" fmla="*/ 0 h 326"/>
                <a:gd name="T2" fmla="*/ 0 w 476"/>
                <a:gd name="T3" fmla="*/ 88 h 326"/>
                <a:gd name="T4" fmla="*/ 476 w 476"/>
                <a:gd name="T5" fmla="*/ 326 h 326"/>
                <a:gd name="T6" fmla="*/ 476 w 476"/>
                <a:gd name="T7" fmla="*/ 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326">
                  <a:moveTo>
                    <a:pt x="476" y="0"/>
                  </a:moveTo>
                  <a:lnTo>
                    <a:pt x="0" y="88"/>
                  </a:lnTo>
                  <a:lnTo>
                    <a:pt x="476" y="326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9CCC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11"/>
            <p:cNvSpPr>
              <a:spLocks/>
            </p:cNvSpPr>
            <p:nvPr userDrawn="1"/>
          </p:nvSpPr>
          <p:spPr bwMode="gray">
            <a:xfrm>
              <a:off x="8115300" y="4597400"/>
              <a:ext cx="755650" cy="1233488"/>
            </a:xfrm>
            <a:custGeom>
              <a:avLst/>
              <a:gdLst>
                <a:gd name="T0" fmla="*/ 476 w 476"/>
                <a:gd name="T1" fmla="*/ 0 h 777"/>
                <a:gd name="T2" fmla="*/ 0 w 476"/>
                <a:gd name="T3" fmla="*/ 777 h 777"/>
                <a:gd name="T4" fmla="*/ 476 w 476"/>
                <a:gd name="T5" fmla="*/ 689 h 777"/>
                <a:gd name="T6" fmla="*/ 476 w 476"/>
                <a:gd name="T7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777">
                  <a:moveTo>
                    <a:pt x="476" y="0"/>
                  </a:moveTo>
                  <a:lnTo>
                    <a:pt x="0" y="777"/>
                  </a:lnTo>
                  <a:lnTo>
                    <a:pt x="476" y="689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D9EB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76709" y="2852936"/>
            <a:ext cx="7238591" cy="1116124"/>
          </a:xfrm>
        </p:spPr>
        <p:txBody>
          <a:bodyPr anchor="b" anchorCtr="0">
            <a:noAutofit/>
          </a:bodyPr>
          <a:lstStyle>
            <a:lvl1pPr algn="l">
              <a:defRPr sz="34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116" y="612000"/>
            <a:ext cx="2219605" cy="29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240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214BE-0CCA-4029-97B0-B807BA015D5A}" type="datetime1">
              <a:rPr lang="fi-FI" smtClean="0"/>
              <a:t>14.12.2018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Alatunnisteteksti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7807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8400" y="1699201"/>
            <a:ext cx="3891592" cy="4466104"/>
          </a:xfrm>
        </p:spPr>
        <p:txBody>
          <a:bodyPr/>
          <a:lstStyle>
            <a:lvl1pPr marL="268288" indent="-268288"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99201"/>
            <a:ext cx="4038600" cy="4466104"/>
          </a:xfrm>
        </p:spPr>
        <p:txBody>
          <a:bodyPr/>
          <a:lstStyle>
            <a:lvl1pPr marL="268288" indent="-268288"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45E3F-E881-4FEB-93B5-FB25D930D01D}" type="datetime1">
              <a:rPr lang="fi-FI" smtClean="0"/>
              <a:t>14.12.2018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Alatunnisteteksti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F5E5-3D4F-4C60-9B30-819F2474C1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8079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 ja sel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283F-25D0-450D-AB4C-8EDCEB7F6FF3}" type="datetime1">
              <a:rPr lang="fi-FI" smtClean="0"/>
              <a:t>14.12.2018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Alatunnisteteksti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7" name="Kaavion paikkamerkki 6"/>
          <p:cNvSpPr>
            <a:spLocks noGrp="1"/>
          </p:cNvSpPr>
          <p:nvPr>
            <p:ph type="chart" sz="quarter" idx="13"/>
          </p:nvPr>
        </p:nvSpPr>
        <p:spPr>
          <a:xfrm>
            <a:off x="608400" y="2347272"/>
            <a:ext cx="7995600" cy="295393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/>
              <a:t>Lisää kaavio napsauttamalla kuvaketta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4"/>
          </p:nvPr>
        </p:nvSpPr>
        <p:spPr>
          <a:xfrm>
            <a:off x="435429" y="5419402"/>
            <a:ext cx="8169019" cy="60188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622562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afiset elemen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0898E-736D-4598-814B-B7BF289912D4}" type="datetime1">
              <a:rPr lang="fi-FI" smtClean="0"/>
              <a:t>14.12.2018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Alatunnisteteksti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4"/>
          </p:nvPr>
        </p:nvSpPr>
        <p:spPr>
          <a:xfrm>
            <a:off x="435429" y="5419402"/>
            <a:ext cx="8169019" cy="60188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6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ClipArt-paikkamerkki 8"/>
          <p:cNvSpPr>
            <a:spLocks noGrp="1"/>
          </p:cNvSpPr>
          <p:nvPr>
            <p:ph type="clipArt" sz="quarter" idx="15"/>
          </p:nvPr>
        </p:nvSpPr>
        <p:spPr>
          <a:xfrm>
            <a:off x="611188" y="2348881"/>
            <a:ext cx="8064500" cy="295232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fi-FI"/>
              <a:t>Lisää ClipArt-kuva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488148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19C9-818D-445F-B749-CB2F4828A97D}" type="datetime1">
              <a:rPr lang="fi-FI" smtClean="0"/>
              <a:t>14.12.2018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Alatunnisteteksti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24672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Ryhmä 15"/>
          <p:cNvGrpSpPr/>
          <p:nvPr/>
        </p:nvGrpSpPr>
        <p:grpSpPr bwMode="ltGray">
          <a:xfrm>
            <a:off x="288000" y="288000"/>
            <a:ext cx="2551112" cy="738187"/>
            <a:chOff x="3297238" y="3062288"/>
            <a:chExt cx="2551112" cy="738187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ltGray">
            <a:xfrm>
              <a:off x="4857750" y="3062288"/>
              <a:ext cx="990600" cy="738187"/>
            </a:xfrm>
            <a:custGeom>
              <a:avLst/>
              <a:gdLst>
                <a:gd name="T0" fmla="*/ 624 w 624"/>
                <a:gd name="T1" fmla="*/ 0 h 465"/>
                <a:gd name="T2" fmla="*/ 115 w 624"/>
                <a:gd name="T3" fmla="*/ 0 h 465"/>
                <a:gd name="T4" fmla="*/ 0 w 624"/>
                <a:gd name="T5" fmla="*/ 465 h 465"/>
                <a:gd name="T6" fmla="*/ 624 w 624"/>
                <a:gd name="T7" fmla="*/ 0 h 465"/>
                <a:gd name="connsiteX0" fmla="*/ 10000 w 10000"/>
                <a:gd name="connsiteY0" fmla="*/ 0 h 10000"/>
                <a:gd name="connsiteX1" fmla="*/ 1675 w 10000"/>
                <a:gd name="connsiteY1" fmla="*/ 0 h 10000"/>
                <a:gd name="connsiteX2" fmla="*/ 0 w 10000"/>
                <a:gd name="connsiteY2" fmla="*/ 10000 h 10000"/>
                <a:gd name="connsiteX3" fmla="*/ 10000 w 10000"/>
                <a:gd name="connsiteY3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000">
                  <a:moveTo>
                    <a:pt x="10000" y="0"/>
                  </a:moveTo>
                  <a:lnTo>
                    <a:pt x="1675" y="0"/>
                  </a:lnTo>
                  <a:lnTo>
                    <a:pt x="0" y="10000"/>
                  </a:lnTo>
                  <a:lnTo>
                    <a:pt x="10000" y="0"/>
                  </a:lnTo>
                  <a:close/>
                </a:path>
              </a:pathLst>
            </a:custGeom>
            <a:solidFill>
              <a:srgbClr val="4F88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ltGray">
            <a:xfrm>
              <a:off x="3297238" y="3062288"/>
              <a:ext cx="1560512" cy="738187"/>
            </a:xfrm>
            <a:custGeom>
              <a:avLst/>
              <a:gdLst>
                <a:gd name="T0" fmla="*/ 0 w 983"/>
                <a:gd name="T1" fmla="*/ 257 h 465"/>
                <a:gd name="T2" fmla="*/ 983 w 983"/>
                <a:gd name="T3" fmla="*/ 465 h 465"/>
                <a:gd name="T4" fmla="*/ 612 w 983"/>
                <a:gd name="T5" fmla="*/ 0 h 465"/>
                <a:gd name="T6" fmla="*/ 0 w 983"/>
                <a:gd name="T7" fmla="*/ 0 h 465"/>
                <a:gd name="T8" fmla="*/ 0 w 983"/>
                <a:gd name="T9" fmla="*/ 257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3" h="465">
                  <a:moveTo>
                    <a:pt x="0" y="257"/>
                  </a:moveTo>
                  <a:lnTo>
                    <a:pt x="983" y="465"/>
                  </a:lnTo>
                  <a:lnTo>
                    <a:pt x="612" y="0"/>
                  </a:lnTo>
                  <a:lnTo>
                    <a:pt x="0" y="0"/>
                  </a:lnTo>
                  <a:lnTo>
                    <a:pt x="0" y="257"/>
                  </a:lnTo>
                  <a:close/>
                </a:path>
              </a:pathLst>
            </a:custGeom>
            <a:solidFill>
              <a:srgbClr val="9CCC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ltGray">
            <a:xfrm>
              <a:off x="4268788" y="3062288"/>
              <a:ext cx="771525" cy="738187"/>
            </a:xfrm>
            <a:custGeom>
              <a:avLst/>
              <a:gdLst>
                <a:gd name="T0" fmla="*/ 486 w 486"/>
                <a:gd name="T1" fmla="*/ 0 h 465"/>
                <a:gd name="T2" fmla="*/ 0 w 486"/>
                <a:gd name="T3" fmla="*/ 0 h 465"/>
                <a:gd name="T4" fmla="*/ 371 w 486"/>
                <a:gd name="T5" fmla="*/ 465 h 465"/>
                <a:gd name="T6" fmla="*/ 486 w 486"/>
                <a:gd name="T7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6" h="465">
                  <a:moveTo>
                    <a:pt x="486" y="0"/>
                  </a:moveTo>
                  <a:lnTo>
                    <a:pt x="0" y="0"/>
                  </a:lnTo>
                  <a:lnTo>
                    <a:pt x="371" y="465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006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3542" y="1268760"/>
            <a:ext cx="8233257" cy="93610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3542" y="2296972"/>
            <a:ext cx="8233257" cy="38291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40000" y="6237312"/>
            <a:ext cx="827112" cy="2293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7B088EDA-919D-4355-B3A0-77EFF6FB980D}" type="datetime1">
              <a:rPr lang="fi-FI" smtClean="0"/>
              <a:t>14.12.2018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203848" y="6237312"/>
            <a:ext cx="2736304" cy="2293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r>
              <a:rPr lang="fi-FI"/>
              <a:t>Alatunnisteteksti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244408" y="6237312"/>
            <a:ext cx="385912" cy="2293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22" name="Kuva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116" y="612000"/>
            <a:ext cx="2219605" cy="29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746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72" r:id="rId2"/>
    <p:sldLayoutId id="2147483670" r:id="rId3"/>
    <p:sldLayoutId id="2147483671" r:id="rId4"/>
    <p:sldLayoutId id="2147483650" r:id="rId5"/>
    <p:sldLayoutId id="2147483669" r:id="rId6"/>
    <p:sldLayoutId id="2147483666" r:id="rId7"/>
    <p:sldLayoutId id="2147483675" r:id="rId8"/>
    <p:sldLayoutId id="2147483668" r:id="rId9"/>
    <p:sldLayoutId id="2147483655" r:id="rId10"/>
    <p:sldLayoutId id="2147483673" r:id="rId11"/>
    <p:sldLayoutId id="2147483663" r:id="rId12"/>
    <p:sldLayoutId id="2147483676" r:id="rId13"/>
  </p:sldLayoutIdLst>
  <p:hf hd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spcBef>
          <a:spcPts val="1400"/>
        </a:spcBef>
        <a:buClr>
          <a:srgbClr val="077BC0"/>
        </a:buClr>
        <a:buFont typeface="Calibri" panose="020F050202020403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1pPr>
      <a:lvl2pPr marL="719138" indent="-261938" algn="l" defTabSz="914400" rtl="0" eaLnBrk="1" latinLnBrk="0" hangingPunct="1">
        <a:spcBef>
          <a:spcPts val="1400"/>
        </a:spcBef>
        <a:buClr>
          <a:srgbClr val="077BC0"/>
        </a:buClr>
        <a:buFont typeface="Calibri" panose="020F050202020403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2pPr>
      <a:lvl3pPr marL="987425" indent="-182563" algn="l" defTabSz="914400" rtl="0" eaLnBrk="1" latinLnBrk="0" hangingPunct="1">
        <a:spcBef>
          <a:spcPts val="1400"/>
        </a:spcBef>
        <a:buClr>
          <a:srgbClr val="077BC0"/>
        </a:buClr>
        <a:buFont typeface="Calibri" panose="020F0502020204030204" pitchFamily="34" charset="0"/>
        <a:buChar char="•"/>
        <a:defRPr sz="1600" kern="1200">
          <a:solidFill>
            <a:schemeClr val="bg2"/>
          </a:solidFill>
          <a:latin typeface="+mn-lt"/>
          <a:ea typeface="+mn-ea"/>
          <a:cs typeface="+mn-cs"/>
        </a:defRPr>
      </a:lvl3pPr>
      <a:lvl4pPr marL="1168400" indent="-180975" algn="l" defTabSz="914400" rtl="0" eaLnBrk="1" latinLnBrk="0" hangingPunct="1">
        <a:spcBef>
          <a:spcPts val="1400"/>
        </a:spcBef>
        <a:buClr>
          <a:srgbClr val="077BC0"/>
        </a:buClr>
        <a:buFont typeface="Calibri" panose="020F0502020204030204" pitchFamily="34" charset="0"/>
        <a:buChar char="•"/>
        <a:defRPr sz="1600" kern="1200">
          <a:solidFill>
            <a:schemeClr val="bg2"/>
          </a:solidFill>
          <a:latin typeface="+mn-lt"/>
          <a:ea typeface="+mn-ea"/>
          <a:cs typeface="+mn-cs"/>
        </a:defRPr>
      </a:lvl4pPr>
      <a:lvl5pPr marL="1343025" indent="-174625" algn="l" defTabSz="914400" rtl="0" eaLnBrk="1" latinLnBrk="0" hangingPunct="1">
        <a:spcBef>
          <a:spcPts val="1400"/>
        </a:spcBef>
        <a:buClr>
          <a:srgbClr val="077BC0"/>
        </a:buClr>
        <a:buFont typeface="Calibri" panose="020F0502020204030204" pitchFamily="34" charset="0"/>
        <a:buChar char="•"/>
        <a:defRPr sz="16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tietokayttoon.fi/julkaisut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mailto:riina.antikainen@ymparisto.fi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hyperlink" Target="mailto:jarno.poskela@innotiimi-icg.com" TargetMode="External"/><Relationship Id="rId4" Type="http://schemas.openxmlformats.org/officeDocument/2006/relationships/hyperlink" Target="mailto:jari.stenvall@uta.fi" TargetMode="External"/><Relationship Id="rId9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99592" y="2420888"/>
            <a:ext cx="7223682" cy="1641909"/>
          </a:xfrm>
        </p:spPr>
        <p:txBody>
          <a:bodyPr/>
          <a:lstStyle/>
          <a:p>
            <a:r>
              <a:rPr lang="fi-FI" sz="3600" dirty="0"/>
              <a:t>Kokeilukulttuuri Suomessa – opit, merkitys, systemaattinen toimintamalli ja suosituksia jatkotoimiksi (KOKSU)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76710" y="4412343"/>
            <a:ext cx="7583722" cy="1433708"/>
          </a:xfrm>
        </p:spPr>
        <p:txBody>
          <a:bodyPr>
            <a:normAutofit lnSpcReduction="10000"/>
          </a:bodyPr>
          <a:lstStyle/>
          <a:p>
            <a:r>
              <a:rPr lang="fi-FI" dirty="0"/>
              <a:t>14.12.2018    I  Tulosseminaari   </a:t>
            </a:r>
          </a:p>
          <a:p>
            <a:r>
              <a:rPr lang="fi-FI" dirty="0"/>
              <a:t>Riina Antikainen, Katriina Alhola, Hanna-Liisa </a:t>
            </a:r>
            <a:r>
              <a:rPr lang="fi-FI" dirty="0" smtClean="0"/>
              <a:t>Kangas, </a:t>
            </a:r>
            <a:r>
              <a:rPr lang="fi-FI" dirty="0"/>
              <a:t>Suomen ympäristökeskus 	</a:t>
            </a:r>
          </a:p>
          <a:p>
            <a:r>
              <a:rPr lang="fi-FI" dirty="0"/>
              <a:t>Jari Stenvall, Ulriika Leponiemi, Pasi-Heikki Rannisto, Elias Pekkola, TAY</a:t>
            </a:r>
          </a:p>
          <a:p>
            <a:r>
              <a:rPr lang="fi-FI" dirty="0"/>
              <a:t>Jarno Poskela, </a:t>
            </a:r>
            <a:r>
              <a:rPr lang="fi-FI" dirty="0" err="1"/>
              <a:t>Innotiimi</a:t>
            </a:r>
            <a:r>
              <a:rPr lang="fi-FI" dirty="0"/>
              <a:t> Oy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44525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214BE-0CCA-4029-97B0-B807BA015D5A}" type="datetime1">
              <a:rPr lang="fi-FI" smtClean="0"/>
              <a:t>14.12.2018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t>10</a:t>
            </a:fld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1285875"/>
            <a:ext cx="8937625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529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539552" y="1484784"/>
            <a:ext cx="8233257" cy="936104"/>
          </a:xfrm>
        </p:spPr>
        <p:txBody>
          <a:bodyPr/>
          <a:lstStyle/>
          <a:p>
            <a:r>
              <a:rPr lang="fi-FI" dirty="0"/>
              <a:t>Kokeilukulttuurin uudistavat mahdollisuudet</a:t>
            </a:r>
          </a:p>
        </p:txBody>
      </p:sp>
      <p:sp>
        <p:nvSpPr>
          <p:cNvPr id="2" name="Sisällön paikkamerkki 1"/>
          <p:cNvSpPr>
            <a:spLocks noGrp="1"/>
          </p:cNvSpPr>
          <p:nvPr>
            <p:ph sz="half" idx="1"/>
          </p:nvPr>
        </p:nvSpPr>
        <p:spPr>
          <a:xfrm>
            <a:off x="539552" y="2348880"/>
            <a:ext cx="8284080" cy="3888433"/>
          </a:xfrm>
        </p:spPr>
        <p:txBody>
          <a:bodyPr>
            <a:normAutofit/>
          </a:bodyPr>
          <a:lstStyle/>
          <a:p>
            <a:r>
              <a:rPr lang="fi-FI" dirty="0"/>
              <a:t>Julkisen hallinnon sopeutumis- ja uudistumiskyvyn </a:t>
            </a:r>
            <a:r>
              <a:rPr lang="fi-FI" dirty="0" smtClean="0"/>
              <a:t>parantaminen</a:t>
            </a:r>
            <a:r>
              <a:rPr lang="fi-FI" dirty="0"/>
              <a:t>. </a:t>
            </a:r>
          </a:p>
          <a:p>
            <a:r>
              <a:rPr lang="fi-FI" dirty="0"/>
              <a:t>Ratkaisuja esimerkiksi kestävän kehityksen kaltaisiin monimutkaisiin ongelmiin ja tavoitteiden toteuttamiseen.</a:t>
            </a:r>
          </a:p>
          <a:p>
            <a:r>
              <a:rPr lang="fi-FI" dirty="0"/>
              <a:t>Tukea systeemisen muutoksen edistämiseen.</a:t>
            </a:r>
          </a:p>
          <a:p>
            <a:r>
              <a:rPr lang="fi-FI" dirty="0" err="1"/>
              <a:t>Monitoimijaiseen</a:t>
            </a:r>
            <a:r>
              <a:rPr lang="fi-FI" dirty="0"/>
              <a:t> ja </a:t>
            </a:r>
            <a:r>
              <a:rPr lang="fi-FI" dirty="0" err="1"/>
              <a:t>poikkisektoraaliseen</a:t>
            </a:r>
            <a:r>
              <a:rPr lang="fi-FI" dirty="0"/>
              <a:t> kehittämiseen, erityisesti kun ongelma tunnistetaan, mutta ratkaisua ei ole näköpiirissä.</a:t>
            </a:r>
          </a:p>
        </p:txBody>
      </p:sp>
      <p:pic>
        <p:nvPicPr>
          <p:cNvPr id="8" name="Sisällön paikkamerkki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311" y="-675456"/>
            <a:ext cx="4526217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214BE-0CCA-4029-97B0-B807BA015D5A}" type="datetime1">
              <a:rPr lang="fi-FI" smtClean="0"/>
              <a:t>14.12.2018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937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sz="half" idx="1"/>
          </p:nvPr>
        </p:nvSpPr>
        <p:spPr>
          <a:xfrm>
            <a:off x="539552" y="2060848"/>
            <a:ext cx="7780024" cy="4466104"/>
          </a:xfrm>
        </p:spPr>
        <p:txBody>
          <a:bodyPr>
            <a:normAutofit/>
          </a:bodyPr>
          <a:lstStyle/>
          <a:p>
            <a:r>
              <a:rPr lang="fi-FI" dirty="0" smtClean="0"/>
              <a:t>Kyvykkään </a:t>
            </a:r>
            <a:r>
              <a:rPr lang="fi-FI" dirty="0"/>
              <a:t>ja vaikuttavan julkishallinnon ohjelmallinen toiminta sekä verkosto levittämään ja vahvistamaan yhteisiä </a:t>
            </a:r>
            <a:r>
              <a:rPr lang="fi-FI" dirty="0" smtClean="0"/>
              <a:t>käytäntöjä.</a:t>
            </a:r>
          </a:p>
          <a:p>
            <a:pPr lvl="1"/>
            <a:r>
              <a:rPr lang="fi-FI" dirty="0" smtClean="0"/>
              <a:t>Ministeriötaso, poikkihallinnollinen. </a:t>
            </a:r>
          </a:p>
          <a:p>
            <a:pPr lvl="1"/>
            <a:r>
              <a:rPr lang="fi-FI" dirty="0"/>
              <a:t>Kokeilu- ja innovaatiotoiminnan yksikkö koordinoivaksi </a:t>
            </a:r>
            <a:r>
              <a:rPr lang="fi-FI" dirty="0" smtClean="0"/>
              <a:t>tahoksi.</a:t>
            </a:r>
            <a:endParaRPr lang="fi-FI" dirty="0"/>
          </a:p>
          <a:p>
            <a:r>
              <a:rPr lang="fi-FI" dirty="0" smtClean="0"/>
              <a:t>Kokeilutoiminnan säännöllinen </a:t>
            </a:r>
            <a:r>
              <a:rPr lang="fi-FI" dirty="0"/>
              <a:t>arviointi esim. </a:t>
            </a:r>
            <a:r>
              <a:rPr lang="fi-FI" dirty="0" err="1"/>
              <a:t>KOKSUssa</a:t>
            </a:r>
            <a:r>
              <a:rPr lang="fi-FI" dirty="0"/>
              <a:t> kehitetyn </a:t>
            </a:r>
            <a:r>
              <a:rPr lang="fi-FI" dirty="0" err="1"/>
              <a:t>arviointikriteeristön</a:t>
            </a:r>
            <a:r>
              <a:rPr lang="fi-FI" dirty="0"/>
              <a:t> avulla.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214BE-0CCA-4029-97B0-B807BA015D5A}" type="datetime1">
              <a:rPr lang="fi-FI" smtClean="0"/>
              <a:t>14.12.2018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t>12</a:t>
            </a:fld>
            <a:endParaRPr lang="fi-FI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33257" cy="936104"/>
          </a:xfrm>
        </p:spPr>
        <p:txBody>
          <a:bodyPr/>
          <a:lstStyle/>
          <a:p>
            <a:r>
              <a:rPr lang="fi-FI" dirty="0"/>
              <a:t>Suosituksia jatkotoimiksi </a:t>
            </a:r>
          </a:p>
        </p:txBody>
      </p:sp>
    </p:spTree>
    <p:extLst>
      <p:ext uri="{BB962C8B-B14F-4D97-AF65-F5344CB8AC3E}">
        <p14:creationId xmlns:p14="http://schemas.microsoft.com/office/powerpoint/2010/main" val="143821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453542" y="2296972"/>
            <a:ext cx="8233257" cy="401234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fi-FI" sz="2600" dirty="0" smtClean="0"/>
              <a:t>Erityyppisiä </a:t>
            </a:r>
            <a:r>
              <a:rPr lang="fi-FI" sz="2600" dirty="0"/>
              <a:t>entistä kunnianhimoisempia ja pitkäjänteisempiä ja kokeiluja. </a:t>
            </a:r>
          </a:p>
          <a:p>
            <a:pPr lvl="0"/>
            <a:r>
              <a:rPr lang="fi-FI" sz="2600" dirty="0" smtClean="0"/>
              <a:t>Nivonta innovaatiotoimintaan </a:t>
            </a:r>
            <a:r>
              <a:rPr lang="fi-FI" sz="2600" dirty="0"/>
              <a:t>ja ennakointiin sekä  pitkän aikavälin kehittämistyöhön. </a:t>
            </a:r>
          </a:p>
          <a:p>
            <a:pPr lvl="0"/>
            <a:r>
              <a:rPr lang="fi-FI" sz="2600" dirty="0" smtClean="0"/>
              <a:t>Valtion </a:t>
            </a:r>
            <a:r>
              <a:rPr lang="fi-FI" sz="2600" dirty="0"/>
              <a:t>keskushallinnon ja alue- ja paikallistason </a:t>
            </a:r>
            <a:r>
              <a:rPr lang="fi-FI" sz="2600" dirty="0" smtClean="0"/>
              <a:t>välinen dialogi.</a:t>
            </a:r>
            <a:endParaRPr lang="fi-FI" sz="2600" dirty="0"/>
          </a:p>
          <a:p>
            <a:pPr lvl="0"/>
            <a:r>
              <a:rPr lang="fi-FI" sz="2600" dirty="0" smtClean="0"/>
              <a:t>Kokeiluosaamisen vahvistaminen </a:t>
            </a:r>
            <a:r>
              <a:rPr lang="fi-FI" sz="2600" dirty="0"/>
              <a:t>ja </a:t>
            </a:r>
            <a:r>
              <a:rPr lang="fi-FI" sz="2600" dirty="0" smtClean="0"/>
              <a:t>kytkentä koulutusohjelmiin. </a:t>
            </a:r>
            <a:endParaRPr lang="fi-FI" sz="2600" dirty="0"/>
          </a:p>
          <a:p>
            <a:pPr lvl="0"/>
            <a:r>
              <a:rPr lang="fi-FI" sz="2600" dirty="0" smtClean="0"/>
              <a:t>Parempi ymmärrys kokeilujen </a:t>
            </a:r>
            <a:r>
              <a:rPr lang="fi-FI" sz="2600" dirty="0"/>
              <a:t>ja </a:t>
            </a:r>
            <a:r>
              <a:rPr lang="fi-FI" sz="2600" dirty="0" smtClean="0"/>
              <a:t>suunnitelmallisen  hankekehittämisen käytöstä.</a:t>
            </a:r>
            <a:endParaRPr lang="fi-FI" sz="2600" dirty="0"/>
          </a:p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214BE-0CCA-4029-97B0-B807BA015D5A}" type="datetime1">
              <a:rPr lang="fi-FI" smtClean="0"/>
              <a:t>14.12.2018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t>13</a:t>
            </a:fld>
            <a:endParaRPr lang="fi-FI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33257" cy="936104"/>
          </a:xfrm>
        </p:spPr>
        <p:txBody>
          <a:bodyPr/>
          <a:lstStyle/>
          <a:p>
            <a:r>
              <a:rPr lang="fi-FI" dirty="0"/>
              <a:t>Kokeilevan toiminnan käytäntöjen kehittäminen</a:t>
            </a:r>
          </a:p>
        </p:txBody>
      </p:sp>
    </p:spTree>
    <p:extLst>
      <p:ext uri="{BB962C8B-B14F-4D97-AF65-F5344CB8AC3E}">
        <p14:creationId xmlns:p14="http://schemas.microsoft.com/office/powerpoint/2010/main" val="351308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323528" y="2132856"/>
            <a:ext cx="8233257" cy="936104"/>
          </a:xfrm>
        </p:spPr>
        <p:txBody>
          <a:bodyPr/>
          <a:lstStyle/>
          <a:p>
            <a:r>
              <a:rPr lang="fi-FI" dirty="0"/>
              <a:t>Käytännön kokeilutoiminnan edistäminen</a:t>
            </a:r>
          </a:p>
        </p:txBody>
      </p:sp>
      <p:sp>
        <p:nvSpPr>
          <p:cNvPr id="2" name="Sisällön paikkamerkki 1"/>
          <p:cNvSpPr>
            <a:spLocks noGrp="1"/>
          </p:cNvSpPr>
          <p:nvPr>
            <p:ph sz="half" idx="1"/>
          </p:nvPr>
        </p:nvSpPr>
        <p:spPr>
          <a:xfrm>
            <a:off x="467544" y="2924944"/>
            <a:ext cx="7920880" cy="3385984"/>
          </a:xfrm>
        </p:spPr>
        <p:txBody>
          <a:bodyPr>
            <a:normAutofit/>
          </a:bodyPr>
          <a:lstStyle/>
          <a:p>
            <a:pPr lvl="0"/>
            <a:r>
              <a:rPr lang="fi-FI" dirty="0" smtClean="0"/>
              <a:t>Kokeilevan </a:t>
            </a:r>
            <a:r>
              <a:rPr lang="fi-FI" dirty="0"/>
              <a:t>toimintamallin sisällyttäminen rahoitusmallien ehtoihin ja vaatimuksiin.</a:t>
            </a:r>
          </a:p>
          <a:p>
            <a:r>
              <a:rPr lang="fi-FI" dirty="0"/>
              <a:t>Alueelliset kokeilukummit </a:t>
            </a:r>
            <a:r>
              <a:rPr lang="fi-FI"/>
              <a:t>tai </a:t>
            </a:r>
            <a:r>
              <a:rPr lang="fi-FI" smtClean="0"/>
              <a:t>-toimistot</a:t>
            </a:r>
            <a:r>
              <a:rPr lang="fi-FI" dirty="0" smtClean="0"/>
              <a:t>.</a:t>
            </a:r>
            <a:endParaRPr lang="fi-FI" dirty="0"/>
          </a:p>
          <a:p>
            <a:r>
              <a:rPr lang="fi-FI" dirty="0"/>
              <a:t>Kokeilujen digitaalisen alustan kehittäminen ja tunnettuuden </a:t>
            </a:r>
            <a:r>
              <a:rPr lang="fi-FI" dirty="0" smtClean="0"/>
              <a:t>parantaminen.</a:t>
            </a:r>
            <a:endParaRPr lang="fi-FI" dirty="0"/>
          </a:p>
          <a:p>
            <a:r>
              <a:rPr lang="fi-FI" dirty="0"/>
              <a:t>Kokeilujen tarvelähtöisyyden ja omistajuuden </a:t>
            </a:r>
            <a:r>
              <a:rPr lang="fi-FI" dirty="0" smtClean="0"/>
              <a:t>varmistaminen.</a:t>
            </a:r>
            <a:endParaRPr lang="fi-FI" dirty="0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920" y="-99392"/>
            <a:ext cx="4038600" cy="22717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214BE-0CCA-4029-97B0-B807BA015D5A}" type="datetime1">
              <a:rPr lang="fi-FI" smtClean="0"/>
              <a:t>14.12.2018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531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539552" y="2204863"/>
            <a:ext cx="4320480" cy="392164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 err="1" smtClean="0"/>
              <a:t>Loppuraportti</a:t>
            </a:r>
            <a:r>
              <a:rPr lang="fr-FR" dirty="0" smtClean="0"/>
              <a:t>: </a:t>
            </a:r>
          </a:p>
          <a:p>
            <a:pPr marL="0" indent="0">
              <a:buNone/>
            </a:pPr>
            <a:r>
              <a:rPr lang="fr-FR" dirty="0" smtClean="0"/>
              <a:t>Antikainen</a:t>
            </a:r>
            <a:r>
              <a:rPr lang="fr-FR" dirty="0"/>
              <a:t>, R., Kangas, H.-L., Alhola, K., Stenvall, J., Leponiemi, U., Pekkola, E., Rannisto, P.-H., Poskela, J. 2019.  </a:t>
            </a:r>
            <a:r>
              <a:rPr lang="fr-FR" dirty="0" err="1"/>
              <a:t>Kokeilukulttuuri</a:t>
            </a:r>
            <a:r>
              <a:rPr lang="fr-FR" dirty="0"/>
              <a:t> </a:t>
            </a:r>
            <a:r>
              <a:rPr lang="fr-FR" dirty="0" err="1"/>
              <a:t>Suomessa</a:t>
            </a:r>
            <a:r>
              <a:rPr lang="fr-FR" dirty="0"/>
              <a:t> – </a:t>
            </a:r>
            <a:r>
              <a:rPr lang="fr-FR" dirty="0" err="1"/>
              <a:t>nykytilanne</a:t>
            </a:r>
            <a:r>
              <a:rPr lang="fr-FR" dirty="0"/>
              <a:t> ja </a:t>
            </a:r>
            <a:r>
              <a:rPr lang="fr-FR" dirty="0" err="1"/>
              <a:t>kehittämistarpeet</a:t>
            </a:r>
            <a:r>
              <a:rPr lang="fr-FR" dirty="0"/>
              <a:t>. </a:t>
            </a:r>
            <a:r>
              <a:rPr lang="fi-FI" dirty="0"/>
              <a:t>Valtioneuvoston selvitys- ja tutkimustoiminnan julkaisusarja </a:t>
            </a:r>
            <a:r>
              <a:rPr lang="fi-FI" dirty="0" smtClean="0"/>
              <a:t>2/2019 (</a:t>
            </a:r>
            <a:r>
              <a:rPr lang="fi-FI" i="1" dirty="0" smtClean="0"/>
              <a:t>julkaistaan 14.1.2019</a:t>
            </a:r>
            <a:r>
              <a:rPr lang="fi-FI" dirty="0" smtClean="0"/>
              <a:t>).</a:t>
            </a:r>
            <a:endParaRPr lang="fi-FI" dirty="0"/>
          </a:p>
          <a:p>
            <a:pPr marL="0" indent="0">
              <a:buNone/>
            </a:pPr>
            <a:r>
              <a:rPr lang="fi-FI" sz="2200" dirty="0" smtClean="0">
                <a:hlinkClick r:id="rId2"/>
              </a:rPr>
              <a:t>https</a:t>
            </a:r>
            <a:r>
              <a:rPr lang="fi-FI" sz="2200" dirty="0">
                <a:hlinkClick r:id="rId2"/>
              </a:rPr>
              <a:t>://</a:t>
            </a:r>
            <a:r>
              <a:rPr lang="fi-FI" sz="2200" dirty="0" smtClean="0">
                <a:hlinkClick r:id="rId2"/>
              </a:rPr>
              <a:t>tietokayttoon.fi/julkaisut</a:t>
            </a:r>
            <a:endParaRPr lang="fi-FI" sz="2200" dirty="0" smtClean="0"/>
          </a:p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214BE-0CCA-4029-97B0-B807BA015D5A}" type="datetime1">
              <a:rPr lang="fi-FI" smtClean="0"/>
              <a:t>14.12.2018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t>15</a:t>
            </a:fld>
            <a:endParaRPr lang="fi-FI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Hankkeen tuotokset</a:t>
            </a:r>
            <a:endParaRPr lang="fi-FI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66625"/>
            <a:ext cx="3960440" cy="5768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921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otsikko 6"/>
          <p:cNvSpPr>
            <a:spLocks noGrp="1"/>
          </p:cNvSpPr>
          <p:nvPr>
            <p:ph type="subTitle" idx="1"/>
          </p:nvPr>
        </p:nvSpPr>
        <p:spPr>
          <a:xfrm>
            <a:off x="215516" y="3645024"/>
            <a:ext cx="9145016" cy="792088"/>
          </a:xfrm>
        </p:spPr>
        <p:txBody>
          <a:bodyPr>
            <a:normAutofit/>
          </a:bodyPr>
          <a:lstStyle/>
          <a:p>
            <a:r>
              <a:rPr lang="fi-FI" dirty="0" err="1">
                <a:hlinkClick r:id="rId3"/>
              </a:rPr>
              <a:t>riina.antikainen@ymparisto.fi</a:t>
            </a:r>
            <a:r>
              <a:rPr lang="fi-FI" dirty="0"/>
              <a:t> / </a:t>
            </a:r>
            <a:r>
              <a:rPr lang="fi-FI" dirty="0" err="1">
                <a:hlinkClick r:id="rId4"/>
              </a:rPr>
              <a:t>jari.stenvall@uta.fi</a:t>
            </a:r>
            <a:r>
              <a:rPr lang="fi-FI" dirty="0"/>
              <a:t> / </a:t>
            </a:r>
            <a:r>
              <a:rPr lang="fi-FI" dirty="0" err="1">
                <a:hlinkClick r:id="rId5"/>
              </a:rPr>
              <a:t>jarno.poskela@innotiimi-icg.com</a:t>
            </a:r>
            <a:r>
              <a:rPr lang="fi-FI" dirty="0"/>
              <a:t> 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4294967295"/>
          </p:nvPr>
        </p:nvSpPr>
        <p:spPr>
          <a:xfrm>
            <a:off x="323528" y="6597402"/>
            <a:ext cx="827088" cy="228600"/>
          </a:xfrm>
        </p:spPr>
        <p:txBody>
          <a:bodyPr/>
          <a:lstStyle/>
          <a:p>
            <a:fld id="{421214BE-0CCA-4029-97B0-B807BA015D5A}" type="datetime1">
              <a:rPr lang="fi-FI" smtClean="0"/>
              <a:t>14.12.2018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294967295"/>
          </p:nvPr>
        </p:nvSpPr>
        <p:spPr>
          <a:xfrm>
            <a:off x="8758238" y="6237288"/>
            <a:ext cx="385762" cy="228600"/>
          </a:xfrm>
        </p:spPr>
        <p:txBody>
          <a:bodyPr/>
          <a:lstStyle/>
          <a:p>
            <a:fld id="{1EA1DD0D-7089-48C5-B116-A19F892CF1D9}" type="slidenum">
              <a:rPr lang="fi-FI" smtClean="0"/>
              <a:t>16</a:t>
            </a:fld>
            <a:endParaRPr lang="fi-FI"/>
          </a:p>
        </p:txBody>
      </p:sp>
      <p:pic>
        <p:nvPicPr>
          <p:cNvPr id="9" name="Kuva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7784" y="4401289"/>
            <a:ext cx="921385" cy="683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19" y="4594011"/>
            <a:ext cx="1560513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448" y="4401289"/>
            <a:ext cx="1182687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455" y="-27384"/>
            <a:ext cx="5486323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600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31032" y="2060848"/>
            <a:ext cx="8712968" cy="3312369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3600" dirty="0">
                <a:latin typeface="Calibri Light" panose="020F0302020204030204" pitchFamily="34" charset="0"/>
              </a:rPr>
              <a:t>Tavoite: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fi-FI" sz="3600" dirty="0">
                <a:latin typeface="Calibri Light" panose="020F0302020204030204" pitchFamily="34" charset="0"/>
              </a:rPr>
              <a:t>tuottaa hyvin perusteltu ehdotus </a:t>
            </a:r>
            <a:r>
              <a:rPr lang="fi-FI" sz="3600" b="1" dirty="0">
                <a:latin typeface="Calibri Light" panose="020F0302020204030204" pitchFamily="34" charset="0"/>
              </a:rPr>
              <a:t>kokeilukulttuurin edistymisen</a:t>
            </a:r>
            <a:r>
              <a:rPr lang="fi-FI" sz="3600" dirty="0">
                <a:latin typeface="Calibri Light" panose="020F0302020204030204" pitchFamily="34" charset="0"/>
              </a:rPr>
              <a:t> seurannan systemaattisesta toimintamallista ja arviointikehikosta sekä laatia </a:t>
            </a:r>
            <a:r>
              <a:rPr lang="fi-FI" sz="3600" b="1" dirty="0">
                <a:latin typeface="Calibri Light" panose="020F0302020204030204" pitchFamily="34" charset="0"/>
              </a:rPr>
              <a:t>suosituksia kokeilukulttuurin jatkotoimenpiteistä seuraavalla hallituskaudella</a:t>
            </a:r>
            <a:r>
              <a:rPr lang="fi-FI" sz="3600" dirty="0">
                <a:latin typeface="Calibri Light" panose="020F0302020204030204" pitchFamily="34" charset="0"/>
              </a:rPr>
              <a:t>. </a:t>
            </a:r>
            <a:endParaRPr lang="fi-FI" sz="3600" b="1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158" y="-603448"/>
            <a:ext cx="6230426" cy="3345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080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467544" y="2132856"/>
            <a:ext cx="8233257" cy="417646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fi-FI" sz="2600" dirty="0">
                <a:latin typeface="Calibri Light" panose="020F0302020204030204" pitchFamily="34" charset="0"/>
              </a:rPr>
              <a:t>A) Onko tieto ja ymmärrys lisääntynyt siitä, miten kokeiluista voidaan oppia ja millainen kokeilu soveltuu mihinkin tarkoitukseen?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fi-FI" sz="2600" dirty="0">
                <a:latin typeface="Calibri Light" panose="020F0302020204030204" pitchFamily="34" charset="0"/>
              </a:rPr>
              <a:t>B) Mikä on ollut Otetaan käyttöön kokeilukulttuuri -kärkihankkeen merkitys kokeilukulttuurin muutokselle tähän mennessä?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fi-FI" sz="2600" dirty="0">
                <a:latin typeface="Calibri Light" panose="020F0302020204030204" pitchFamily="34" charset="0"/>
              </a:rPr>
              <a:t>C) Mikä on hallituksen strategisten kokeilujen merkitys yhteiskuntapolitiikan ja toimintakulttuurin uudistamisessa?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fi-FI" sz="2600" dirty="0">
                <a:latin typeface="Calibri Light" panose="020F0302020204030204" pitchFamily="34" charset="0"/>
              </a:rPr>
              <a:t>D) Minkälainen voisi olla pysyvä ja systemaattinen toimintamalli ja arviointikehikko kokeilukulttuurin edistymisen seuraamiselle?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fi-FI" sz="2600" dirty="0">
                <a:latin typeface="Calibri Light" panose="020F0302020204030204" pitchFamily="34" charset="0"/>
              </a:rPr>
              <a:t>E) Millaista kokeilukulttuuria kannattaisi jatkaa ja miten? Mitä seuraavan hallituksen kannattaisi tehdä kokeilukulttuurin saralla?</a:t>
            </a:r>
          </a:p>
          <a:p>
            <a:endParaRPr lang="fi-FI" dirty="0">
              <a:latin typeface="Calibri Light" panose="020F0302020204030204" pitchFamily="34" charset="0"/>
            </a:endParaRPr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>
                <a:latin typeface="Calibri Light" panose="020F0302020204030204" pitchFamily="34" charset="0"/>
              </a:rPr>
              <a:t>Tutkimuskysymykset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243804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5579-84B4-416B-8306-956CF815AB91}" type="datetime1">
              <a:rPr lang="fi-FI" smtClean="0"/>
              <a:t>14.12.2018</a:t>
            </a:fld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t>4</a:t>
            </a:fld>
            <a:endParaRPr lang="fi-F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1412776"/>
            <a:ext cx="9102725" cy="451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000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Aineistot ja menetelmät</a:t>
            </a:r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sz="half" idx="1"/>
          </p:nvPr>
        </p:nvSpPr>
        <p:spPr>
          <a:xfrm>
            <a:off x="395536" y="2564905"/>
            <a:ext cx="6264696" cy="3024336"/>
          </a:xfrm>
        </p:spPr>
        <p:txBody>
          <a:bodyPr>
            <a:normAutofit/>
          </a:bodyPr>
          <a:lstStyle/>
          <a:p>
            <a:r>
              <a:rPr lang="fi-FI" dirty="0" smtClean="0"/>
              <a:t>Kysely (132 vastaajaa)</a:t>
            </a:r>
          </a:p>
          <a:p>
            <a:r>
              <a:rPr lang="fi-FI" dirty="0" smtClean="0"/>
              <a:t>Haastattelut (19 henkilöä)</a:t>
            </a:r>
          </a:p>
          <a:p>
            <a:r>
              <a:rPr lang="fi-FI" dirty="0" smtClean="0"/>
              <a:t>5 työpajaa </a:t>
            </a:r>
          </a:p>
          <a:p>
            <a:pPr lvl="1"/>
            <a:r>
              <a:rPr lang="fi-FI" dirty="0"/>
              <a:t>Tampere, </a:t>
            </a:r>
            <a:r>
              <a:rPr lang="fi-FI" dirty="0" smtClean="0"/>
              <a:t>Helsinki *2, </a:t>
            </a:r>
            <a:r>
              <a:rPr lang="fi-FI" dirty="0"/>
              <a:t>Joensuu, </a:t>
            </a:r>
            <a:r>
              <a:rPr lang="fi-FI" dirty="0" smtClean="0"/>
              <a:t>Oulu</a:t>
            </a:r>
          </a:p>
          <a:p>
            <a:pPr lvl="1"/>
            <a:r>
              <a:rPr lang="fi-FI" dirty="0" smtClean="0"/>
              <a:t>87 </a:t>
            </a:r>
            <a:r>
              <a:rPr lang="fi-FI" dirty="0"/>
              <a:t>osallistujaa</a:t>
            </a:r>
          </a:p>
        </p:txBody>
      </p:sp>
      <p:pic>
        <p:nvPicPr>
          <p:cNvPr id="9" name="Sisällön paikkamerkki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340768"/>
            <a:ext cx="5558769" cy="31268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5579-84B4-416B-8306-956CF815AB91}" type="datetime1">
              <a:rPr lang="fi-FI" smtClean="0"/>
              <a:t>14.12.2018</a:t>
            </a:fld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85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="" xmlns:a16="http://schemas.microsoft.com/office/drawing/2014/main" id="{CECACDC6-67BB-48E7-9ECA-43F4A371F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+"/>
            </a:pPr>
            <a:r>
              <a:rPr lang="fi-FI" dirty="0"/>
              <a:t>Kokeiluilmiön synnyttäminen</a:t>
            </a:r>
          </a:p>
          <a:p>
            <a:pPr>
              <a:buFont typeface="Arial" pitchFamily="34" charset="0"/>
              <a:buChar char="+"/>
            </a:pPr>
            <a:r>
              <a:rPr lang="fi-FI" dirty="0"/>
              <a:t>Paljon pieniä arjen kokeiluja eri alueilla</a:t>
            </a:r>
          </a:p>
          <a:p>
            <a:pPr>
              <a:buFont typeface="Arial" pitchFamily="34" charset="0"/>
              <a:buChar char="+"/>
            </a:pPr>
            <a:r>
              <a:rPr lang="fi-FI" dirty="0"/>
              <a:t>Kokeilut osaksi kehittäjän normaalia työkalupakkia</a:t>
            </a:r>
          </a:p>
          <a:p>
            <a:pPr>
              <a:buFont typeface="Calibri" panose="020F0502020204030204" pitchFamily="34" charset="0"/>
              <a:buChar char="?"/>
            </a:pPr>
            <a:r>
              <a:rPr lang="fi-FI" dirty="0"/>
              <a:t>Epäonnistumisten hyväksyminen</a:t>
            </a:r>
            <a:endParaRPr lang="fi-FI" dirty="0">
              <a:solidFill>
                <a:srgbClr val="FF0000"/>
              </a:solidFill>
            </a:endParaRPr>
          </a:p>
          <a:p>
            <a:pPr>
              <a:buFont typeface="Calibri" panose="020F0502020204030204" pitchFamily="34" charset="0"/>
              <a:buChar char="?"/>
            </a:pPr>
            <a:r>
              <a:rPr lang="fi-FI" dirty="0"/>
              <a:t>Kokeilukulttuurin leviäminen ”joka niemeen ja notkoon”</a:t>
            </a:r>
          </a:p>
          <a:p>
            <a:pPr>
              <a:buFont typeface="Calibri" panose="020F0502020204030204" pitchFamily="34" charset="0"/>
              <a:buChar char="?"/>
            </a:pPr>
            <a:r>
              <a:rPr lang="fi-FI" dirty="0"/>
              <a:t>Kokeilut osana organisaatioiden johtamista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Kokeilukulttuurissa ”hyvää pöhinää”</a:t>
            </a:r>
          </a:p>
        </p:txBody>
      </p:sp>
    </p:spTree>
    <p:extLst>
      <p:ext uri="{BB962C8B-B14F-4D97-AF65-F5344CB8AC3E}">
        <p14:creationId xmlns:p14="http://schemas.microsoft.com/office/powerpoint/2010/main" val="354960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="" xmlns:a16="http://schemas.microsoft.com/office/drawing/2014/main" id="{C22F975F-1B7A-45C5-B8CF-53BE1A2FF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+"/>
            </a:pPr>
            <a:r>
              <a:rPr lang="fi-FI" dirty="0"/>
              <a:t>Osaaminen kokeilujen käynnistämisessä ja toteuttamisessa</a:t>
            </a:r>
          </a:p>
          <a:p>
            <a:pPr>
              <a:buFont typeface="Arial" pitchFamily="34" charset="0"/>
              <a:buChar char="+"/>
            </a:pPr>
            <a:r>
              <a:rPr lang="fi-FI" dirty="0"/>
              <a:t>Kokeilutiedon kerääminen ja jakaminen (Kokeileva Suomi, Kokeilun paikka)</a:t>
            </a:r>
          </a:p>
          <a:p>
            <a:pPr>
              <a:buFont typeface="Arial" pitchFamily="34" charset="0"/>
              <a:buChar char="+"/>
            </a:pPr>
            <a:r>
              <a:rPr lang="fi-FI" dirty="0"/>
              <a:t>Pienkokeilujen rahoittaminen</a:t>
            </a:r>
          </a:p>
          <a:p>
            <a:pPr>
              <a:buFont typeface="Calibri" panose="020F0502020204030204" pitchFamily="34" charset="0"/>
              <a:buChar char="?"/>
            </a:pPr>
            <a:r>
              <a:rPr lang="fi-FI" dirty="0"/>
              <a:t>Kokeiluista oppiminen ja tulosten hyödyntäminen päätöksenteossa</a:t>
            </a:r>
          </a:p>
          <a:p>
            <a:pPr>
              <a:buFont typeface="Calibri" panose="020F0502020204030204" pitchFamily="34" charset="0"/>
              <a:buChar char="?"/>
            </a:pPr>
            <a:r>
              <a:rPr lang="fi-FI" dirty="0"/>
              <a:t>Kokeilutoiminta osana julkisen sektorin päätöksentekijöiden ja organisaation kehittäjien ammattitaitoa</a:t>
            </a:r>
          </a:p>
          <a:p>
            <a:pPr>
              <a:buFont typeface="Calibri" panose="020F0502020204030204" pitchFamily="34" charset="0"/>
              <a:buChar char="?"/>
            </a:pPr>
            <a:r>
              <a:rPr lang="fi-FI" dirty="0"/>
              <a:t>Onko kokeiluille tilaa hankerahoituksessa?</a:t>
            </a:r>
          </a:p>
          <a:p>
            <a:pPr>
              <a:buFont typeface="Arial" pitchFamily="34" charset="0"/>
              <a:buChar char="+"/>
            </a:pPr>
            <a:endParaRPr lang="fi-FI" dirty="0"/>
          </a:p>
          <a:p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Kokeilujen aloitus onnistuu – lopetus ontuu!</a:t>
            </a:r>
          </a:p>
        </p:txBody>
      </p:sp>
    </p:spTree>
    <p:extLst>
      <p:ext uri="{BB962C8B-B14F-4D97-AF65-F5344CB8AC3E}">
        <p14:creationId xmlns:p14="http://schemas.microsoft.com/office/powerpoint/2010/main" val="167211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sällön paikkamerkki 4">
            <a:extLst>
              <a:ext uri="{FF2B5EF4-FFF2-40B4-BE49-F238E27FC236}">
                <a16:creationId xmlns="" xmlns:a16="http://schemas.microsoft.com/office/drawing/2014/main" id="{6165AC12-F715-4F4B-BD69-E531CD6C4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+"/>
            </a:pPr>
            <a:r>
              <a:rPr lang="fi-FI" dirty="0"/>
              <a:t>Strategiset kokeilut</a:t>
            </a:r>
          </a:p>
          <a:p>
            <a:pPr>
              <a:buFont typeface="Arial" panose="020B0604020202020204" pitchFamily="34" charset="0"/>
              <a:buChar char="+"/>
            </a:pPr>
            <a:r>
              <a:rPr lang="fi-FI" dirty="0"/>
              <a:t>Kokeilut suunnitelmallisen hankekehittämisen rinnalla </a:t>
            </a:r>
          </a:p>
          <a:p>
            <a:pPr>
              <a:buFont typeface="Arial" panose="020B0604020202020204" pitchFamily="34" charset="0"/>
              <a:buChar char="+"/>
            </a:pPr>
            <a:r>
              <a:rPr lang="fi-FI" dirty="0"/>
              <a:t>Kokeilukeskittymät</a:t>
            </a:r>
          </a:p>
          <a:p>
            <a:pPr>
              <a:buFont typeface="Arial" panose="020B0604020202020204" pitchFamily="34" charset="0"/>
              <a:buChar char="?"/>
            </a:pPr>
            <a:r>
              <a:rPr lang="fi-FI" dirty="0"/>
              <a:t>Kokeilujen omistajuus ja tarvelähtöisyys</a:t>
            </a:r>
          </a:p>
          <a:p>
            <a:pPr>
              <a:buFont typeface="Arial" panose="020B0604020202020204" pitchFamily="34" charset="0"/>
              <a:buChar char="?"/>
            </a:pPr>
            <a:r>
              <a:rPr lang="fi-FI" dirty="0"/>
              <a:t>Kokeilujen monipuolisuus, kunnianhimo ja laajuus</a:t>
            </a:r>
          </a:p>
          <a:p>
            <a:pPr>
              <a:buFont typeface="Arial" panose="020B0604020202020204" pitchFamily="34" charset="0"/>
              <a:buChar char="?"/>
            </a:pPr>
            <a:r>
              <a:rPr lang="fi-FI" dirty="0"/>
              <a:t>Kokeilujen tulosten skaalaaminen ja monistaminen</a:t>
            </a:r>
          </a:p>
          <a:p>
            <a:pPr marL="0" indent="0">
              <a:buNone/>
            </a:pPr>
            <a:endParaRPr lang="fi-FI" dirty="0"/>
          </a:p>
          <a:p>
            <a:pPr>
              <a:buFont typeface="Calibri" panose="020F0502020204030204" pitchFamily="34" charset="0"/>
              <a:buChar char="?"/>
            </a:pPr>
            <a:endParaRPr lang="fi-FI" dirty="0"/>
          </a:p>
          <a:p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="" xmlns:a16="http://schemas.microsoft.com/office/drawing/2014/main" id="{108D6631-16FF-41A4-B5EB-629E85DDB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42" y="1268760"/>
            <a:ext cx="8233257" cy="936104"/>
          </a:xfrm>
        </p:spPr>
        <p:txBody>
          <a:bodyPr/>
          <a:lstStyle/>
          <a:p>
            <a:r>
              <a:rPr lang="fi-FI" dirty="0"/>
              <a:t>Kokeiluista lisäpotkua julkisen sektorin päätöksentekoon!</a:t>
            </a:r>
          </a:p>
        </p:txBody>
      </p:sp>
    </p:spTree>
    <p:extLst>
      <p:ext uri="{BB962C8B-B14F-4D97-AF65-F5344CB8AC3E}">
        <p14:creationId xmlns:p14="http://schemas.microsoft.com/office/powerpoint/2010/main" val="294558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214BE-0CCA-4029-97B0-B807BA015D5A}" type="datetime1">
              <a:rPr lang="fi-FI" smtClean="0"/>
              <a:t>14.12.2018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t>9</a:t>
            </a:fld>
            <a:endParaRPr lang="fi-FI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1619470"/>
            <a:ext cx="8851900" cy="484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308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N TEAS_pohja_FI">
  <a:themeElements>
    <a:clrScheme name="Valtioneuvosto">
      <a:dk1>
        <a:sysClr val="windowText" lastClr="000000"/>
      </a:dk1>
      <a:lt1>
        <a:sysClr val="window" lastClr="FFFFFF"/>
      </a:lt1>
      <a:dk2>
        <a:srgbClr val="006FB9"/>
      </a:dk2>
      <a:lt2>
        <a:srgbClr val="7A8A90"/>
      </a:lt2>
      <a:accent1>
        <a:srgbClr val="0ABBEF"/>
      </a:accent1>
      <a:accent2>
        <a:srgbClr val="006FB9"/>
      </a:accent2>
      <a:accent3>
        <a:srgbClr val="82C4D9"/>
      </a:accent3>
      <a:accent4>
        <a:srgbClr val="BAE0EB"/>
      </a:accent4>
      <a:accent5>
        <a:srgbClr val="F7AD29"/>
      </a:accent5>
      <a:accent6>
        <a:srgbClr val="FB701D"/>
      </a:accent6>
      <a:hlink>
        <a:srgbClr val="0000FF"/>
      </a:hlink>
      <a:folHlink>
        <a:srgbClr val="800080"/>
      </a:folHlink>
    </a:clrScheme>
    <a:fontScheme name="V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6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VN TEAS_pohja_FI</Template>
  <TotalTime>906</TotalTime>
  <Words>632</Words>
  <Application>Microsoft Office PowerPoint</Application>
  <PresentationFormat>Näytössä katseltava diaesitys (4:3)</PresentationFormat>
  <Paragraphs>110</Paragraphs>
  <Slides>16</Slides>
  <Notes>6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17" baseType="lpstr">
      <vt:lpstr>VN TEAS_pohja_FI</vt:lpstr>
      <vt:lpstr>Kokeilukulttuuri Suomessa – opit, merkitys, systemaattinen toimintamalli ja suosituksia jatkotoimiksi (KOKSU)</vt:lpstr>
      <vt:lpstr>PowerPoint-esitys</vt:lpstr>
      <vt:lpstr>Tutkimuskysymykset</vt:lpstr>
      <vt:lpstr>PowerPoint-esitys</vt:lpstr>
      <vt:lpstr>Aineistot ja menetelmät</vt:lpstr>
      <vt:lpstr>Kokeilukulttuurissa ”hyvää pöhinää”</vt:lpstr>
      <vt:lpstr>Kokeilujen aloitus onnistuu – lopetus ontuu!</vt:lpstr>
      <vt:lpstr>Kokeiluista lisäpotkua julkisen sektorin päätöksentekoon!</vt:lpstr>
      <vt:lpstr>PowerPoint-esitys</vt:lpstr>
      <vt:lpstr>PowerPoint-esitys</vt:lpstr>
      <vt:lpstr>Kokeilukulttuurin uudistavat mahdollisuudet</vt:lpstr>
      <vt:lpstr>Suosituksia jatkotoimiksi </vt:lpstr>
      <vt:lpstr>Kokeilevan toiminnan käytäntöjen kehittäminen</vt:lpstr>
      <vt:lpstr>Käytännön kokeilutoiminnan edistäminen</vt:lpstr>
      <vt:lpstr>Hankkeen tuotokset</vt:lpstr>
      <vt:lpstr>PowerPoint-esitys</vt:lpstr>
    </vt:vector>
  </TitlesOfParts>
  <Company>Ympäristöhallinto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Kiertotalouden taloudelliset ohjauskeinot</dc:title>
  <dc:creator>Antikainen Riina</dc:creator>
  <cp:lastModifiedBy>Antikainen Riina</cp:lastModifiedBy>
  <cp:revision>55</cp:revision>
  <dcterms:created xsi:type="dcterms:W3CDTF">2018-10-09T14:00:55Z</dcterms:created>
  <dcterms:modified xsi:type="dcterms:W3CDTF">2018-12-14T11:18:07Z</dcterms:modified>
</cp:coreProperties>
</file>